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60" y="1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AB1398-D4BC-49F2-A579-AEC2CF39A99D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479460-777E-4F43-9993-EA52AECA3E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606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ABB77-6875-4794-B204-8D285BA7EC8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660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8F13E-C2C2-4D7E-B8F2-C8928E00AE2F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78DD-6D1F-4D18-97F1-36E0BACA2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659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8F13E-C2C2-4D7E-B8F2-C8928E00AE2F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78DD-6D1F-4D18-97F1-36E0BACA2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339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8F13E-C2C2-4D7E-B8F2-C8928E00AE2F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78DD-6D1F-4D18-97F1-36E0BACA2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699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38"/>
          <p:cNvGrpSpPr>
            <a:grpSpLocks/>
          </p:cNvGrpSpPr>
          <p:nvPr userDrawn="1"/>
        </p:nvGrpSpPr>
        <p:grpSpPr bwMode="auto">
          <a:xfrm>
            <a:off x="303566" y="736185"/>
            <a:ext cx="11912635" cy="83609"/>
            <a:chOff x="228600" y="1022350"/>
            <a:chExt cx="9440863" cy="360363"/>
          </a:xfrm>
        </p:grpSpPr>
        <p:sp>
          <p:nvSpPr>
            <p:cNvPr id="17" name="모서리가 둥근 직사각형 16"/>
            <p:cNvSpPr>
              <a:spLocks noChangeArrowheads="1"/>
            </p:cNvSpPr>
            <p:nvPr/>
          </p:nvSpPr>
          <p:spPr bwMode="auto">
            <a:xfrm>
              <a:off x="236538" y="1022350"/>
              <a:ext cx="9432925" cy="360363"/>
            </a:xfrm>
            <a:prstGeom prst="roundRect">
              <a:avLst>
                <a:gd name="adj" fmla="val 13255"/>
              </a:avLst>
            </a:prstGeom>
            <a:solidFill>
              <a:srgbClr val="227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144000" rIns="144000" anchor="ctr"/>
            <a:lstStyle/>
            <a:p>
              <a:pPr marL="82550"/>
              <a:endParaRPr lang="en-US" altLang="ko-KR" sz="1500" b="1" dirty="0">
                <a:solidFill>
                  <a:schemeClr val="bg1"/>
                </a:solidFill>
                <a:latin typeface="@산돌퍼즐Bk"/>
                <a:ea typeface="맑은 고딕" pitchFamily="50" charset="-127"/>
              </a:endParaRPr>
            </a:p>
          </p:txBody>
        </p:sp>
        <p:sp>
          <p:nvSpPr>
            <p:cNvPr id="18" name="Rectangle 4"/>
            <p:cNvSpPr txBox="1">
              <a:spLocks/>
            </p:cNvSpPr>
            <p:nvPr/>
          </p:nvSpPr>
          <p:spPr bwMode="auto">
            <a:xfrm>
              <a:off x="228600" y="1047750"/>
              <a:ext cx="7285038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26000" tIns="0" rIns="0" bIns="0" anchor="ctr"/>
            <a:lstStyle>
              <a:lvl1pPr marL="825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9pPr>
            </a:lstStyle>
            <a:p>
              <a:pPr eaLnBrk="1" hangingPunct="1"/>
              <a:endParaRPr lang="ko-KR" altLang="en-US" sz="15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2" name="Title Placeholder 1"/>
          <p:cNvSpPr>
            <a:spLocks noGrp="1"/>
          </p:cNvSpPr>
          <p:nvPr>
            <p:ph type="title"/>
          </p:nvPr>
        </p:nvSpPr>
        <p:spPr bwMode="auto">
          <a:xfrm>
            <a:off x="413241" y="391597"/>
            <a:ext cx="10972800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4748735" y="6645278"/>
            <a:ext cx="2844800" cy="212725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‹#›</a:t>
            </a:fld>
            <a:r>
              <a:rPr lang="en-US" smtClean="0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697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3" y="704850"/>
            <a:ext cx="10544259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4821335" y="6645278"/>
            <a:ext cx="2844800" cy="2127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71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8F13E-C2C2-4D7E-B8F2-C8928E00AE2F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78DD-6D1F-4D18-97F1-36E0BACA2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739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8F13E-C2C2-4D7E-B8F2-C8928E00AE2F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78DD-6D1F-4D18-97F1-36E0BACA2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493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8F13E-C2C2-4D7E-B8F2-C8928E00AE2F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78DD-6D1F-4D18-97F1-36E0BACA2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514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8F13E-C2C2-4D7E-B8F2-C8928E00AE2F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78DD-6D1F-4D18-97F1-36E0BACA2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793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8F13E-C2C2-4D7E-B8F2-C8928E00AE2F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78DD-6D1F-4D18-97F1-36E0BACA2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915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8F13E-C2C2-4D7E-B8F2-C8928E00AE2F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78DD-6D1F-4D18-97F1-36E0BACA2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027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8F13E-C2C2-4D7E-B8F2-C8928E00AE2F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78DD-6D1F-4D18-97F1-36E0BACA2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716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8F13E-C2C2-4D7E-B8F2-C8928E00AE2F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78DD-6D1F-4D18-97F1-36E0BACA2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382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E8F13E-C2C2-4D7E-B8F2-C8928E00AE2F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878DD-6D1F-4D18-97F1-36E0BACA2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867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kr/url?sa=i&amp;rct=j&amp;q=&amp;esrc=s&amp;source=images&amp;cd=&amp;cad=rja&amp;uact=8&amp;docid=IxfhVqjn8PibXM&amp;tbnid=WNJfkv4loUBZJM:&amp;ved=0CAcQjRw&amp;url=http://www.fixedbyvonnie.com/2014/05/can-delete-desktop-ini/&amp;ei=0pwgVPSTLc2F8gWaxYHwCw&amp;bvm=bv.75775273,d.dGc&amp;psig=AFQjCNGFqHgnYzZQ-JNHuySyu8VET2xsSg&amp;ust=1411509767849188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6.jpe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3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543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671" y="933479"/>
            <a:ext cx="8393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/>
              <a:t>파이썬에서는 정수일때만 </a:t>
            </a:r>
            <a:r>
              <a:rPr lang="en-US" altLang="ko-KR"/>
              <a:t>10</a:t>
            </a:r>
            <a:r>
              <a:rPr lang="ko-KR" altLang="en-US"/>
              <a:t>진수 외에도 세가지 리터럴 정수를 표현할 수 있다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/>
              <a:t>자료형 </a:t>
            </a:r>
            <a:r>
              <a:rPr lang="en-US" altLang="ko-KR" b="1"/>
              <a:t>- </a:t>
            </a:r>
            <a:r>
              <a:rPr lang="ko-KR" altLang="en-US" b="1"/>
              <a:t>정수</a:t>
            </a:r>
            <a:endParaRPr lang="ko-KR" altLang="en-US" b="1" dirty="0"/>
          </a:p>
        </p:txBody>
      </p:sp>
      <p:sp>
        <p:nvSpPr>
          <p:cNvPr id="14" name="직사각형 13"/>
          <p:cNvSpPr/>
          <p:nvPr/>
        </p:nvSpPr>
        <p:spPr>
          <a:xfrm>
            <a:off x="2351584" y="1775926"/>
            <a:ext cx="2973768" cy="9361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 2</a:t>
            </a:r>
            <a:r>
              <a:rPr lang="ko-KR" altLang="en-US" sz="1600">
                <a:solidFill>
                  <a:schemeClr val="tx1"/>
                </a:solidFill>
              </a:rPr>
              <a:t>진수 </a:t>
            </a:r>
            <a:r>
              <a:rPr lang="en-US" altLang="ko-KR" sz="1600">
                <a:solidFill>
                  <a:schemeClr val="tx1"/>
                </a:solidFill>
              </a:rPr>
              <a:t>: 0b </a:t>
            </a:r>
            <a:r>
              <a:rPr lang="ko-KR" altLang="en-US" sz="1600">
                <a:solidFill>
                  <a:schemeClr val="tx1"/>
                </a:solidFill>
              </a:rPr>
              <a:t>또는 </a:t>
            </a:r>
            <a:r>
              <a:rPr lang="en-US" altLang="ko-KR" sz="1600">
                <a:solidFill>
                  <a:schemeClr val="tx1"/>
                </a:solidFill>
              </a:rPr>
              <a:t>0B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8</a:t>
            </a:r>
            <a:r>
              <a:rPr lang="ko-KR" altLang="en-US" sz="1600">
                <a:solidFill>
                  <a:schemeClr val="tx1"/>
                </a:solidFill>
              </a:rPr>
              <a:t>진수 </a:t>
            </a:r>
            <a:r>
              <a:rPr lang="en-US" altLang="ko-KR" sz="1600">
                <a:solidFill>
                  <a:schemeClr val="tx1"/>
                </a:solidFill>
              </a:rPr>
              <a:t>: 0o </a:t>
            </a:r>
            <a:r>
              <a:rPr lang="ko-KR" altLang="en-US" sz="1600">
                <a:solidFill>
                  <a:schemeClr val="tx1"/>
                </a:solidFill>
              </a:rPr>
              <a:t>또는 </a:t>
            </a:r>
            <a:r>
              <a:rPr lang="en-US" altLang="ko-KR" sz="1600">
                <a:solidFill>
                  <a:schemeClr val="tx1"/>
                </a:solidFill>
              </a:rPr>
              <a:t>0O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16</a:t>
            </a:r>
            <a:r>
              <a:rPr lang="ko-KR" altLang="en-US" sz="1600">
                <a:solidFill>
                  <a:schemeClr val="tx1"/>
                </a:solidFill>
              </a:rPr>
              <a:t>진수</a:t>
            </a:r>
            <a:r>
              <a:rPr lang="en-US" altLang="ko-KR" sz="1600">
                <a:solidFill>
                  <a:schemeClr val="tx1"/>
                </a:solidFill>
              </a:rPr>
              <a:t> : 0x  </a:t>
            </a:r>
            <a:r>
              <a:rPr lang="ko-KR" altLang="en-US" sz="1600">
                <a:solidFill>
                  <a:schemeClr val="tx1"/>
                </a:solidFill>
              </a:rPr>
              <a:t>또는 </a:t>
            </a:r>
            <a:r>
              <a:rPr lang="en-US" altLang="ko-KR" sz="1600">
                <a:solidFill>
                  <a:schemeClr val="tx1"/>
                </a:solidFill>
              </a:rPr>
              <a:t>0X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096001" y="1702117"/>
            <a:ext cx="3843597" cy="13326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0b100    # 10</a:t>
            </a:r>
            <a:r>
              <a:rPr lang="ko-KR" altLang="en-US" sz="1600">
                <a:solidFill>
                  <a:schemeClr val="tx1"/>
                </a:solidFill>
              </a:rPr>
              <a:t>진수</a:t>
            </a:r>
            <a:r>
              <a:rPr lang="en-US" altLang="ko-KR" sz="1600">
                <a:solidFill>
                  <a:schemeClr val="tx1"/>
                </a:solidFill>
              </a:rPr>
              <a:t>= 4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0o100    # 10</a:t>
            </a:r>
            <a:r>
              <a:rPr lang="ko-KR" altLang="en-US" sz="1600">
                <a:solidFill>
                  <a:schemeClr val="tx1"/>
                </a:solidFill>
              </a:rPr>
              <a:t>진수</a:t>
            </a:r>
            <a:r>
              <a:rPr lang="en-US" altLang="ko-KR" sz="1600">
                <a:solidFill>
                  <a:schemeClr val="tx1"/>
                </a:solidFill>
              </a:rPr>
              <a:t>= 64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100       # 10</a:t>
            </a:r>
            <a:r>
              <a:rPr lang="ko-KR" altLang="en-US" sz="1600">
                <a:solidFill>
                  <a:schemeClr val="tx1"/>
                </a:solidFill>
              </a:rPr>
              <a:t>진수</a:t>
            </a:r>
            <a:r>
              <a:rPr lang="en-US" altLang="ko-KR" sz="1600">
                <a:solidFill>
                  <a:schemeClr val="tx1"/>
                </a:solidFill>
              </a:rPr>
              <a:t>= 100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0x100    # 10</a:t>
            </a:r>
            <a:r>
              <a:rPr lang="ko-KR" altLang="en-US" sz="1600">
                <a:solidFill>
                  <a:schemeClr val="tx1"/>
                </a:solidFill>
              </a:rPr>
              <a:t>진수</a:t>
            </a:r>
            <a:r>
              <a:rPr lang="en-US" altLang="ko-KR" sz="1600">
                <a:solidFill>
                  <a:schemeClr val="tx1"/>
                </a:solidFill>
              </a:rPr>
              <a:t>= 256</a:t>
            </a:r>
            <a:endParaRPr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2337460" y="3973871"/>
          <a:ext cx="3110468" cy="1463040"/>
        </p:xfrm>
        <a:graphic>
          <a:graphicData uri="http://schemas.openxmlformats.org/drawingml/2006/table">
            <a:tbl>
              <a:tblPr/>
              <a:tblGrid>
                <a:gridCol w="851410"/>
                <a:gridCol w="2259058"/>
              </a:tblGrid>
              <a:tr h="3048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함수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설명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bin()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2</a:t>
                      </a:r>
                      <a:r>
                        <a:rPr lang="ko-KR" altLang="en-US" smtClean="0"/>
                        <a:t>진수 값으로 변환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oct()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mtClean="0"/>
                        <a:t>8</a:t>
                      </a:r>
                      <a:r>
                        <a:rPr lang="ko-KR" altLang="en-US" smtClean="0"/>
                        <a:t>진수 값으로 변환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hex()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mtClean="0"/>
                        <a:t>16</a:t>
                      </a:r>
                      <a:r>
                        <a:rPr lang="ko-KR" altLang="en-US" smtClean="0"/>
                        <a:t>진수 값으로 변환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6096000" y="3247510"/>
            <a:ext cx="3421546" cy="33287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bin(100)       # 0b110010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oct(100)       # 0o144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hex(100)       # 0x64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bin(0b100)    # 0b100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oct(0b100)    # 0o4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hex(0b100)    # 0x4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bin(0x1A)      # 0b11010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oct(0x1A)      # 0o32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hex(0x1A)      # 0x1A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bin(4 + 4)        # 0b1000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oct(0xA + 0xB)  # 0o25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hex(0b10 * 5)    # 0xA</a:t>
            </a:r>
            <a:endParaRPr lang="ko-KR" alt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60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3170" y="916853"/>
            <a:ext cx="84372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/>
              <a:t>클래스와 모듈의 사용 기준</a:t>
            </a: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/>
              <a:t>비슷한 행동</a:t>
            </a:r>
            <a:r>
              <a:rPr lang="en-US" altLang="ko-KR"/>
              <a:t>(</a:t>
            </a:r>
            <a:r>
              <a:rPr lang="ko-KR" altLang="en-US"/>
              <a:t>메소드</a:t>
            </a:r>
            <a:r>
              <a:rPr lang="en-US" altLang="ko-KR"/>
              <a:t>)</a:t>
            </a:r>
            <a:r>
              <a:rPr lang="ko-KR" altLang="en-US"/>
              <a:t>을 하지만 내부 상태</a:t>
            </a:r>
            <a:r>
              <a:rPr lang="en-US" altLang="ko-KR"/>
              <a:t>(</a:t>
            </a:r>
            <a:r>
              <a:rPr lang="ko-KR" altLang="en-US"/>
              <a:t>속성</a:t>
            </a:r>
            <a:r>
              <a:rPr lang="en-US" altLang="ko-KR"/>
              <a:t>)</a:t>
            </a:r>
            <a:r>
              <a:rPr lang="ko-KR" altLang="en-US"/>
              <a:t>가 다른 개별 인스턴스가 필요할 때</a:t>
            </a:r>
            <a:r>
              <a:rPr lang="en-US" altLang="ko-KR"/>
              <a:t>, </a:t>
            </a:r>
            <a:r>
              <a:rPr lang="ko-KR" altLang="en-US"/>
              <a:t>객체는 매우 유용하다</a:t>
            </a:r>
            <a:endParaRPr lang="en-US" altLang="ko-KR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/>
              <a:t>클래스는 상속을 지원하지만</a:t>
            </a:r>
            <a:r>
              <a:rPr lang="en-US" altLang="ko-KR"/>
              <a:t>, </a:t>
            </a:r>
            <a:r>
              <a:rPr lang="ko-KR" altLang="en-US"/>
              <a:t>모듈은 상속을 지원하지 않는다</a:t>
            </a:r>
            <a:r>
              <a:rPr lang="en-US" altLang="ko-KR"/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/>
              <a:t>어떤 한 가지 일만 수행한다면 모듈이 가장 좋은 선택일 것이다</a:t>
            </a:r>
            <a:r>
              <a:rPr lang="en-US" altLang="ko-KR"/>
              <a:t>. (</a:t>
            </a:r>
            <a:r>
              <a:rPr lang="ko-KR" altLang="en-US"/>
              <a:t>파이썬 모듈이 참조된 횟수에 상관없이 단 하나의 복사본만 불러온다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/>
              <a:t>클래스와 모듈의 사용 기준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3318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3170" y="916854"/>
            <a:ext cx="45488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/>
              <a:t>Named Tuple</a:t>
            </a: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/>
              <a:t>튜플의 서브클래스</a:t>
            </a:r>
            <a:endParaRPr lang="en-US" altLang="ko-KR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/>
              <a:t>불변하는 객체처럼 행동한다</a:t>
            </a:r>
            <a:endParaRPr lang="en-US" altLang="ko-KR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/>
              <a:t>객체보다 공간 호율성과 시간 효율성이 더 좋다</a:t>
            </a:r>
            <a:endParaRPr lang="en-US" altLang="ko-KR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/>
              <a:t>딕셔너리 형식의 괄호</a:t>
            </a:r>
            <a:r>
              <a:rPr lang="en-US" altLang="ko-KR"/>
              <a:t>[] </a:t>
            </a:r>
            <a:r>
              <a:rPr lang="ko-KR" altLang="en-US"/>
              <a:t>대신</a:t>
            </a:r>
            <a:r>
              <a:rPr lang="en-US" altLang="ko-KR"/>
              <a:t>, </a:t>
            </a:r>
            <a:r>
              <a:rPr lang="ko-KR" altLang="en-US"/>
              <a:t>점</a:t>
            </a:r>
            <a:r>
              <a:rPr lang="en-US" altLang="ko-KR"/>
              <a:t>(.) </a:t>
            </a:r>
            <a:r>
              <a:rPr lang="ko-KR" altLang="en-US"/>
              <a:t>표기법으로 속성을 접근할 수 있다</a:t>
            </a:r>
            <a:r>
              <a:rPr lang="en-US" altLang="ko-KR"/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/>
              <a:t>네임드 튜플을 딕셔너리의 키처럼 쓸 수 있다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/>
              <a:t>네임드 튜플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6394404" y="1052736"/>
            <a:ext cx="3744416" cy="5400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from collections import namedtuple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Duck = namedtuple('Duck', 'bill tail')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duck = Duck('wide orange', 'long')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duck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duck.bill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duck.tail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parts = ['bill':'wide oragne', 'tail':'long'}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duck2 = Duck(**parts)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duck2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duck2 = Duck(bill='wide orange', tail = 'long')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duck3 = duck2.__replace(tail='magnificent', bill='crushing')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duck3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duck_dict['color'] = 'green'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duck_dict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duck.color = 'green'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28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671" y="984587"/>
            <a:ext cx="83939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b="1" dirty="0" err="1"/>
              <a:t>제네레이터</a:t>
            </a:r>
            <a:r>
              <a:rPr lang="en-US" altLang="ko-KR" b="1" dirty="0"/>
              <a:t>(Generator)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 err="1"/>
              <a:t>파이썬의</a:t>
            </a:r>
            <a:r>
              <a:rPr lang="ko-KR" altLang="en-US" dirty="0"/>
              <a:t> 시퀀스를 생성하는 객체</a:t>
            </a: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/>
              <a:t>return </a:t>
            </a:r>
            <a:r>
              <a:rPr lang="ko-KR" altLang="en-US" dirty="0"/>
              <a:t>대신 </a:t>
            </a:r>
            <a:r>
              <a:rPr lang="en-US" altLang="ko-KR" dirty="0"/>
              <a:t>yield</a:t>
            </a:r>
            <a:r>
              <a:rPr lang="ko-KR" altLang="en-US" dirty="0"/>
              <a:t> 구문을 이용해 함수 객체를 유지한 채 값을 </a:t>
            </a:r>
            <a:r>
              <a:rPr lang="ko-KR" altLang="en-US" dirty="0" err="1"/>
              <a:t>호출자에</a:t>
            </a:r>
            <a:r>
              <a:rPr lang="ko-KR" altLang="en-US" dirty="0"/>
              <a:t> 넘겨줌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함수의 상태를 그대로 유지하고 다시 호출할 수 있기 때문에 순회 가능한 객체를 만들 때 매우 편리함</a:t>
            </a: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 err="1"/>
              <a:t>이터레이터에</a:t>
            </a:r>
            <a:r>
              <a:rPr lang="ko-KR" altLang="en-US" dirty="0"/>
              <a:t> 대한 데이터의 소스로 자수 사용된다</a:t>
            </a:r>
            <a:r>
              <a:rPr lang="en-US" altLang="ko-KR" dirty="0"/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/>
              <a:t>range()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함수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423592" y="3429000"/>
            <a:ext cx="4176464" cy="30963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</a:rPr>
              <a:t> reverse(data):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for index in range(</a:t>
            </a:r>
            <a:r>
              <a:rPr lang="en-US" altLang="ko-KR" sz="1600" dirty="0" err="1">
                <a:solidFill>
                  <a:schemeClr val="tx1"/>
                </a:solidFill>
              </a:rPr>
              <a:t>len</a:t>
            </a:r>
            <a:r>
              <a:rPr lang="en-US" altLang="ko-KR" sz="1600" dirty="0">
                <a:solidFill>
                  <a:schemeClr val="tx1"/>
                </a:solidFill>
              </a:rPr>
              <a:t>(data)-1, -1, -1):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yield data[index]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for char in reverse('golf'):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print(char)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my_range</a:t>
            </a:r>
            <a:r>
              <a:rPr lang="en-US" altLang="ko-KR" sz="1600" dirty="0">
                <a:solidFill>
                  <a:schemeClr val="tx1"/>
                </a:solidFill>
              </a:rPr>
              <a:t>(first=0, last=10, step=1):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number = first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while number &lt; last: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yield number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number += step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181851" y="3429000"/>
            <a:ext cx="3234629" cy="21602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>
                <a:solidFill>
                  <a:schemeClr val="tx1"/>
                </a:solidFill>
              </a:rPr>
              <a:t>my_range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ranger = </a:t>
            </a:r>
            <a:r>
              <a:rPr lang="en-US" altLang="ko-KR" sz="1600" dirty="0" err="1">
                <a:solidFill>
                  <a:schemeClr val="tx1"/>
                </a:solidFill>
              </a:rPr>
              <a:t>my_range</a:t>
            </a:r>
            <a:r>
              <a:rPr lang="en-US" altLang="ko-KR" sz="1600" dirty="0">
                <a:solidFill>
                  <a:schemeClr val="tx1"/>
                </a:solidFill>
              </a:rPr>
              <a:t>(1, 5)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ranger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for x in ranger: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print(x)</a:t>
            </a:r>
          </a:p>
        </p:txBody>
      </p:sp>
    </p:spTree>
    <p:extLst>
      <p:ext uri="{BB962C8B-B14F-4D97-AF65-F5344CB8AC3E}">
        <p14:creationId xmlns:p14="http://schemas.microsoft.com/office/powerpoint/2010/main" val="361030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671" y="984587"/>
            <a:ext cx="839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b="1" dirty="0" err="1"/>
              <a:t>제네레이터</a:t>
            </a:r>
            <a:r>
              <a:rPr lang="en-US" altLang="ko-KR" b="1" dirty="0"/>
              <a:t>(Generator)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함수</a:t>
            </a: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5" y="1602438"/>
            <a:ext cx="2433835" cy="1190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5" y="3140969"/>
            <a:ext cx="3880819" cy="3003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176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671" y="984587"/>
            <a:ext cx="83939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b="1" dirty="0" err="1"/>
              <a:t>이터레이터</a:t>
            </a:r>
            <a:r>
              <a:rPr lang="en-US" altLang="ko-KR" b="1" dirty="0"/>
              <a:t>(</a:t>
            </a:r>
            <a:r>
              <a:rPr lang="en-US" altLang="ko-KR" b="1" dirty="0" err="1"/>
              <a:t>Iterater</a:t>
            </a:r>
            <a:r>
              <a:rPr lang="en-US" altLang="ko-KR" b="1" dirty="0"/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순회 가능한 객체의 요소를 순서대로 접근할 수 있는 객체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내부 </a:t>
            </a:r>
            <a:r>
              <a:rPr lang="ko-KR" altLang="en-US" dirty="0" err="1"/>
              <a:t>반복문을</a:t>
            </a:r>
            <a:r>
              <a:rPr lang="ko-KR" altLang="en-US" dirty="0"/>
              <a:t> 관리해 주는 객체 </a:t>
            </a: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 err="1"/>
              <a:t>이터레이터</a:t>
            </a:r>
            <a:r>
              <a:rPr lang="ko-KR" altLang="en-US" dirty="0"/>
              <a:t> 안의 </a:t>
            </a:r>
            <a:r>
              <a:rPr lang="en-US" altLang="ko-KR" dirty="0"/>
              <a:t>__next__()</a:t>
            </a:r>
            <a:r>
              <a:rPr lang="ko-KR" altLang="en-US" dirty="0"/>
              <a:t>를 이용해 순회 가능한 객체의 요소를 하나씩 접근할 수 있음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함수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3" y="2636912"/>
            <a:ext cx="1872209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327" y="2636912"/>
            <a:ext cx="3428505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595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671" y="984587"/>
            <a:ext cx="8393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b="1" dirty="0" err="1"/>
              <a:t>데커레이터</a:t>
            </a:r>
            <a:r>
              <a:rPr lang="en-US" altLang="ko-KR" b="1" dirty="0"/>
              <a:t>(decorator)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하나의</a:t>
            </a:r>
            <a:r>
              <a:rPr lang="en-US" altLang="ko-KR" dirty="0"/>
              <a:t> </a:t>
            </a:r>
            <a:r>
              <a:rPr lang="ko-KR" altLang="en-US" dirty="0"/>
              <a:t>함수를 취해서 또 다른 함수를 반환하는 함수객체</a:t>
            </a: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/>
              <a:t>@</a:t>
            </a:r>
            <a:r>
              <a:rPr lang="ko-KR" altLang="en-US" dirty="0" err="1"/>
              <a:t>데커레이터</a:t>
            </a:r>
            <a:r>
              <a:rPr lang="en-US" altLang="ko-KR" dirty="0"/>
              <a:t>_</a:t>
            </a:r>
            <a:r>
              <a:rPr lang="ko-KR" altLang="en-US" dirty="0"/>
              <a:t>이름을 사용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함수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423593" y="2060848"/>
            <a:ext cx="4758259" cy="43924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>
                <a:solidFill>
                  <a:schemeClr val="tx1"/>
                </a:solidFill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document_it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</a:rPr>
              <a:t>func</a:t>
            </a:r>
            <a:r>
              <a:rPr lang="en-US" altLang="ko-KR" sz="1600" dirty="0">
                <a:solidFill>
                  <a:schemeClr val="tx1"/>
                </a:solidFill>
              </a:rPr>
              <a:t>):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en-US" altLang="ko-KR" sz="1600" dirty="0" err="1">
                <a:solidFill>
                  <a:schemeClr val="tx1"/>
                </a:solidFill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new_function</a:t>
            </a:r>
            <a:r>
              <a:rPr lang="en-US" altLang="ko-KR" sz="1600" dirty="0">
                <a:solidFill>
                  <a:schemeClr val="tx1"/>
                </a:solidFill>
              </a:rPr>
              <a:t>(*</a:t>
            </a:r>
            <a:r>
              <a:rPr lang="en-US" altLang="ko-KR" sz="1600" dirty="0" err="1">
                <a:solidFill>
                  <a:schemeClr val="tx1"/>
                </a:solidFill>
              </a:rPr>
              <a:t>args</a:t>
            </a:r>
            <a:r>
              <a:rPr lang="en-US" altLang="ko-KR" sz="1600" dirty="0">
                <a:solidFill>
                  <a:schemeClr val="tx1"/>
                </a:solidFill>
              </a:rPr>
              <a:t>, **</a:t>
            </a:r>
            <a:r>
              <a:rPr lang="en-US" altLang="ko-KR" sz="1600" dirty="0" err="1">
                <a:solidFill>
                  <a:schemeClr val="tx1"/>
                </a:solidFill>
              </a:rPr>
              <a:t>kwars</a:t>
            </a:r>
            <a:r>
              <a:rPr lang="en-US" altLang="ko-KR" sz="1600" dirty="0">
                <a:solidFill>
                  <a:schemeClr val="tx1"/>
                </a:solidFill>
              </a:rPr>
              <a:t>):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print('Running function:', </a:t>
            </a:r>
            <a:r>
              <a:rPr lang="en-US" altLang="ko-KR" sz="1600" dirty="0" err="1">
                <a:solidFill>
                  <a:schemeClr val="tx1"/>
                </a:solidFill>
              </a:rPr>
              <a:t>func</a:t>
            </a:r>
            <a:r>
              <a:rPr lang="en-US" altLang="ko-KR" sz="1600" dirty="0">
                <a:solidFill>
                  <a:schemeClr val="tx1"/>
                </a:solidFill>
              </a:rPr>
              <a:t>.__name__)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print('Positional arguments:', </a:t>
            </a:r>
            <a:r>
              <a:rPr lang="en-US" altLang="ko-KR" sz="1600" dirty="0" err="1">
                <a:solidFill>
                  <a:schemeClr val="tx1"/>
                </a:solidFill>
              </a:rPr>
              <a:t>args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print('Keyword arguments:', </a:t>
            </a:r>
            <a:r>
              <a:rPr lang="en-US" altLang="ko-KR" sz="1600" dirty="0" err="1">
                <a:solidFill>
                  <a:schemeClr val="tx1"/>
                </a:solidFill>
              </a:rPr>
              <a:t>kwargs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result = </a:t>
            </a:r>
            <a:r>
              <a:rPr lang="en-US" altLang="ko-KR" sz="1600" dirty="0" err="1">
                <a:solidFill>
                  <a:schemeClr val="tx1"/>
                </a:solidFill>
              </a:rPr>
              <a:t>func</a:t>
            </a:r>
            <a:r>
              <a:rPr lang="en-US" altLang="ko-KR" sz="1600" dirty="0">
                <a:solidFill>
                  <a:schemeClr val="tx1"/>
                </a:solidFill>
              </a:rPr>
              <a:t>(*</a:t>
            </a:r>
            <a:r>
              <a:rPr lang="en-US" altLang="ko-KR" sz="1600" dirty="0" err="1">
                <a:solidFill>
                  <a:schemeClr val="tx1"/>
                </a:solidFill>
              </a:rPr>
              <a:t>args</a:t>
            </a:r>
            <a:r>
              <a:rPr lang="en-US" altLang="ko-KR" sz="1600" dirty="0">
                <a:solidFill>
                  <a:schemeClr val="tx1"/>
                </a:solidFill>
              </a:rPr>
              <a:t>, **</a:t>
            </a:r>
            <a:r>
              <a:rPr lang="en-US" altLang="ko-KR" sz="1600" dirty="0" err="1">
                <a:solidFill>
                  <a:schemeClr val="tx1"/>
                </a:solidFill>
              </a:rPr>
              <a:t>kwargs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print('Result:', result)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return result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return </a:t>
            </a:r>
            <a:r>
              <a:rPr lang="en-US" altLang="ko-KR" sz="1600" dirty="0" err="1">
                <a:solidFill>
                  <a:schemeClr val="tx1"/>
                </a:solidFill>
              </a:rPr>
              <a:t>new_function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add_ints</a:t>
            </a:r>
            <a:r>
              <a:rPr lang="en-US" altLang="ko-KR" sz="1600" dirty="0">
                <a:solidFill>
                  <a:schemeClr val="tx1"/>
                </a:solidFill>
              </a:rPr>
              <a:t>(a, b):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return </a:t>
            </a:r>
            <a:r>
              <a:rPr lang="en-US" altLang="ko-KR" sz="1600" dirty="0" err="1">
                <a:solidFill>
                  <a:schemeClr val="tx1"/>
                </a:solidFill>
              </a:rPr>
              <a:t>a+b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add_ints</a:t>
            </a:r>
            <a:r>
              <a:rPr lang="en-US" altLang="ko-KR" sz="1600" dirty="0">
                <a:solidFill>
                  <a:schemeClr val="tx1"/>
                </a:solidFill>
              </a:rPr>
              <a:t>(3, 5)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</a:t>
            </a:r>
            <a:r>
              <a:rPr lang="ko-KR" altLang="en-US" sz="1600" dirty="0" err="1">
                <a:solidFill>
                  <a:schemeClr val="tx1"/>
                </a:solidFill>
              </a:rPr>
              <a:t>데커레이터를</a:t>
            </a:r>
            <a:r>
              <a:rPr lang="ko-KR" altLang="en-US" sz="1600" dirty="0">
                <a:solidFill>
                  <a:schemeClr val="tx1"/>
                </a:solidFill>
              </a:rPr>
              <a:t> 수동으로 할당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cooler_add_ints</a:t>
            </a:r>
            <a:r>
              <a:rPr lang="en-US" altLang="ko-KR" sz="1600" dirty="0">
                <a:solidFill>
                  <a:schemeClr val="tx1"/>
                </a:solidFill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</a:rPr>
              <a:t>document_it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</a:rPr>
              <a:t>add_ints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cooler_add_ints</a:t>
            </a:r>
            <a:r>
              <a:rPr lang="en-US" altLang="ko-KR" sz="1600" dirty="0">
                <a:solidFill>
                  <a:schemeClr val="tx1"/>
                </a:solidFill>
              </a:rPr>
              <a:t>(3, 5)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536161" y="3429000"/>
            <a:ext cx="2619461" cy="15121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@</a:t>
            </a:r>
            <a:r>
              <a:rPr lang="en-US" altLang="ko-KR" sz="1600" dirty="0" err="1">
                <a:solidFill>
                  <a:schemeClr val="tx1"/>
                </a:solidFill>
              </a:rPr>
              <a:t>document_it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add_ints</a:t>
            </a:r>
            <a:r>
              <a:rPr lang="en-US" altLang="ko-KR" sz="1600" dirty="0">
                <a:solidFill>
                  <a:schemeClr val="tx1"/>
                </a:solidFill>
              </a:rPr>
              <a:t>(a, b):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return </a:t>
            </a:r>
            <a:r>
              <a:rPr lang="en-US" altLang="ko-KR" sz="1600" dirty="0" err="1">
                <a:solidFill>
                  <a:schemeClr val="tx1"/>
                </a:solidFill>
              </a:rPr>
              <a:t>a+b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add_ints</a:t>
            </a:r>
            <a:r>
              <a:rPr lang="en-US" altLang="ko-KR" sz="1600" dirty="0">
                <a:solidFill>
                  <a:schemeClr val="tx1"/>
                </a:solidFill>
              </a:rPr>
              <a:t>(3, 5)</a:t>
            </a:r>
          </a:p>
        </p:txBody>
      </p:sp>
    </p:spTree>
    <p:extLst>
      <p:ext uri="{BB962C8B-B14F-4D97-AF65-F5344CB8AC3E}">
        <p14:creationId xmlns:p14="http://schemas.microsoft.com/office/powerpoint/2010/main" val="99477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671" y="984587"/>
            <a:ext cx="8393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b="1" dirty="0" err="1"/>
              <a:t>데커레이터</a:t>
            </a:r>
            <a:r>
              <a:rPr lang="en-US" altLang="ko-KR" b="1" dirty="0"/>
              <a:t>(decorator)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ko-KR" altLang="en-US" dirty="0"/>
              <a:t>함수는 여러 개의 </a:t>
            </a:r>
            <a:r>
              <a:rPr lang="ko-KR" altLang="en-US" dirty="0" err="1"/>
              <a:t>데커레이터를</a:t>
            </a:r>
            <a:r>
              <a:rPr lang="ko-KR" altLang="en-US" dirty="0"/>
              <a:t> 가질 수 있다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함수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423593" y="1772816"/>
            <a:ext cx="4758259" cy="46805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>
                <a:solidFill>
                  <a:schemeClr val="tx1"/>
                </a:solidFill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square_it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</a:rPr>
              <a:t>func</a:t>
            </a:r>
            <a:r>
              <a:rPr lang="en-US" altLang="ko-KR" sz="1600" dirty="0">
                <a:solidFill>
                  <a:schemeClr val="tx1"/>
                </a:solidFill>
              </a:rPr>
              <a:t>):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en-US" altLang="ko-KR" sz="1600" dirty="0" err="1">
                <a:solidFill>
                  <a:schemeClr val="tx1"/>
                </a:solidFill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new_function</a:t>
            </a:r>
            <a:r>
              <a:rPr lang="en-US" altLang="ko-KR" sz="1600" dirty="0">
                <a:solidFill>
                  <a:schemeClr val="tx1"/>
                </a:solidFill>
              </a:rPr>
              <a:t>(*</a:t>
            </a:r>
            <a:r>
              <a:rPr lang="en-US" altLang="ko-KR" sz="1600" dirty="0" err="1">
                <a:solidFill>
                  <a:schemeClr val="tx1"/>
                </a:solidFill>
              </a:rPr>
              <a:t>args</a:t>
            </a:r>
            <a:r>
              <a:rPr lang="en-US" altLang="ko-KR" sz="1600" dirty="0">
                <a:solidFill>
                  <a:schemeClr val="tx1"/>
                </a:solidFill>
              </a:rPr>
              <a:t>, **</a:t>
            </a:r>
            <a:r>
              <a:rPr lang="en-US" altLang="ko-KR" sz="1600" dirty="0" err="1">
                <a:solidFill>
                  <a:schemeClr val="tx1"/>
                </a:solidFill>
              </a:rPr>
              <a:t>kwargs</a:t>
            </a:r>
            <a:r>
              <a:rPr lang="en-US" altLang="ko-KR" sz="1600" dirty="0">
                <a:solidFill>
                  <a:schemeClr val="tx1"/>
                </a:solidFill>
              </a:rPr>
              <a:t>):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result = </a:t>
            </a:r>
            <a:r>
              <a:rPr lang="en-US" altLang="ko-KR" sz="1600" dirty="0" err="1">
                <a:solidFill>
                  <a:schemeClr val="tx1"/>
                </a:solidFill>
              </a:rPr>
              <a:t>func</a:t>
            </a:r>
            <a:r>
              <a:rPr lang="en-US" altLang="ko-KR" sz="1600" dirty="0">
                <a:solidFill>
                  <a:schemeClr val="tx1"/>
                </a:solidFill>
              </a:rPr>
              <a:t>(*</a:t>
            </a:r>
            <a:r>
              <a:rPr lang="en-US" altLang="ko-KR" sz="1600" dirty="0" err="1">
                <a:solidFill>
                  <a:schemeClr val="tx1"/>
                </a:solidFill>
              </a:rPr>
              <a:t>args</a:t>
            </a:r>
            <a:r>
              <a:rPr lang="en-US" altLang="ko-KR" sz="1600" dirty="0">
                <a:solidFill>
                  <a:schemeClr val="tx1"/>
                </a:solidFill>
              </a:rPr>
              <a:t>, **</a:t>
            </a:r>
            <a:r>
              <a:rPr lang="en-US" altLang="ko-KR" sz="1600" dirty="0" err="1">
                <a:solidFill>
                  <a:schemeClr val="tx1"/>
                </a:solidFill>
              </a:rPr>
              <a:t>kwargs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return result*result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return </a:t>
            </a:r>
            <a:r>
              <a:rPr lang="en-US" altLang="ko-KR" sz="1600" dirty="0" err="1">
                <a:solidFill>
                  <a:schemeClr val="tx1"/>
                </a:solidFill>
              </a:rPr>
              <a:t>new_function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@</a:t>
            </a:r>
            <a:r>
              <a:rPr lang="en-US" altLang="ko-KR" sz="1600" dirty="0" err="1">
                <a:solidFill>
                  <a:schemeClr val="tx1"/>
                </a:solidFill>
              </a:rPr>
              <a:t>document_it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   @</a:t>
            </a:r>
            <a:r>
              <a:rPr lang="en-US" altLang="ko-KR" sz="1600" dirty="0" err="1">
                <a:solidFill>
                  <a:schemeClr val="tx1"/>
                </a:solidFill>
              </a:rPr>
              <a:t>square_it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en-US" altLang="ko-KR" sz="1600" dirty="0" err="1">
                <a:solidFill>
                  <a:schemeClr val="tx1"/>
                </a:solidFill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add_ints</a:t>
            </a:r>
            <a:r>
              <a:rPr lang="en-US" altLang="ko-KR" sz="1600" dirty="0">
                <a:solidFill>
                  <a:schemeClr val="tx1"/>
                </a:solidFill>
              </a:rPr>
              <a:t>(a, b):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 return </a:t>
            </a:r>
            <a:r>
              <a:rPr lang="en-US" altLang="ko-KR" sz="1600" dirty="0" err="1">
                <a:solidFill>
                  <a:schemeClr val="tx1"/>
                </a:solidFill>
              </a:rPr>
              <a:t>a+b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add_ints</a:t>
            </a:r>
            <a:r>
              <a:rPr lang="en-US" altLang="ko-KR" sz="1600" dirty="0">
                <a:solidFill>
                  <a:schemeClr val="tx1"/>
                </a:solidFill>
              </a:rPr>
              <a:t>(3, 5)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@</a:t>
            </a:r>
            <a:r>
              <a:rPr lang="en-US" altLang="ko-KR" sz="1600" dirty="0" err="1">
                <a:solidFill>
                  <a:schemeClr val="tx1"/>
                </a:solidFill>
              </a:rPr>
              <a:t>square_it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@</a:t>
            </a:r>
            <a:r>
              <a:rPr lang="en-US" altLang="ko-KR" sz="1600" dirty="0" err="1">
                <a:solidFill>
                  <a:schemeClr val="tx1"/>
                </a:solidFill>
              </a:rPr>
              <a:t>document_it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add_ints</a:t>
            </a:r>
            <a:r>
              <a:rPr lang="en-US" altLang="ko-KR" sz="1600" dirty="0">
                <a:solidFill>
                  <a:schemeClr val="tx1"/>
                </a:solidFill>
              </a:rPr>
              <a:t>(a, b):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return </a:t>
            </a:r>
            <a:r>
              <a:rPr lang="en-US" altLang="ko-KR" sz="1600" dirty="0" err="1">
                <a:solidFill>
                  <a:schemeClr val="tx1"/>
                </a:solidFill>
              </a:rPr>
              <a:t>a+b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add_ints</a:t>
            </a:r>
            <a:r>
              <a:rPr lang="en-US" altLang="ko-KR" sz="1600" dirty="0">
                <a:solidFill>
                  <a:schemeClr val="tx1"/>
                </a:solidFill>
              </a:rPr>
              <a:t>(3, 5)</a:t>
            </a:r>
          </a:p>
        </p:txBody>
      </p:sp>
    </p:spTree>
    <p:extLst>
      <p:ext uri="{BB962C8B-B14F-4D97-AF65-F5344CB8AC3E}">
        <p14:creationId xmlns:p14="http://schemas.microsoft.com/office/powerpoint/2010/main" val="325169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3170" y="916854"/>
            <a:ext cx="8437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문제 </a:t>
            </a:r>
            <a:r>
              <a:rPr lang="en-US" altLang="ko-KR" b="1" dirty="0"/>
              <a:t>5-1 </a:t>
            </a:r>
            <a:r>
              <a:rPr lang="ko-KR" altLang="en-US" dirty="0"/>
              <a:t>다음의 조건을 만족하는 </a:t>
            </a:r>
            <a:r>
              <a:rPr lang="en-US" altLang="ko-KR" dirty="0"/>
              <a:t>Point</a:t>
            </a:r>
            <a:r>
              <a:rPr lang="ko-KR" altLang="en-US" dirty="0"/>
              <a:t>라는 클래스를 작성하세요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클래스 연습문제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135560" y="1388746"/>
            <a:ext cx="7848872" cy="1536198"/>
          </a:xfrm>
          <a:prstGeom prst="rect">
            <a:avLst/>
          </a:prstGeom>
          <a:solidFill>
            <a:schemeClr val="accent6">
              <a:lumMod val="20000"/>
              <a:lumOff val="80000"/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Point </a:t>
            </a:r>
            <a:r>
              <a:rPr lang="ko-KR" altLang="en-US" dirty="0">
                <a:solidFill>
                  <a:schemeClr val="tx1"/>
                </a:solidFill>
              </a:rPr>
              <a:t>클래스는 </a:t>
            </a:r>
            <a:r>
              <a:rPr lang="ko-KR" altLang="en-US" dirty="0" err="1">
                <a:solidFill>
                  <a:schemeClr val="tx1"/>
                </a:solidFill>
              </a:rPr>
              <a:t>생성자를</a:t>
            </a:r>
            <a:r>
              <a:rPr lang="ko-KR" altLang="en-US" dirty="0">
                <a:solidFill>
                  <a:schemeClr val="tx1"/>
                </a:solidFill>
              </a:rPr>
              <a:t> 통해 </a:t>
            </a:r>
            <a:r>
              <a:rPr lang="en-US" altLang="ko-KR" dirty="0">
                <a:solidFill>
                  <a:schemeClr val="tx1"/>
                </a:solidFill>
              </a:rPr>
              <a:t>(x, y) </a:t>
            </a:r>
            <a:r>
              <a:rPr lang="ko-KR" altLang="en-US" dirty="0">
                <a:solidFill>
                  <a:schemeClr val="tx1"/>
                </a:solidFill>
              </a:rPr>
              <a:t>좌표를 </a:t>
            </a:r>
            <a:r>
              <a:rPr lang="ko-KR" altLang="en-US" dirty="0" err="1">
                <a:solidFill>
                  <a:schemeClr val="tx1"/>
                </a:solidFill>
              </a:rPr>
              <a:t>입력받는다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setx</a:t>
            </a:r>
            <a:r>
              <a:rPr lang="en-US" altLang="ko-KR" dirty="0">
                <a:solidFill>
                  <a:schemeClr val="tx1"/>
                </a:solidFill>
              </a:rPr>
              <a:t>(x), </a:t>
            </a:r>
            <a:r>
              <a:rPr lang="en-US" altLang="ko-KR" dirty="0" err="1">
                <a:solidFill>
                  <a:schemeClr val="tx1"/>
                </a:solidFill>
              </a:rPr>
              <a:t>sety</a:t>
            </a:r>
            <a:r>
              <a:rPr lang="en-US" altLang="ko-KR" dirty="0">
                <a:solidFill>
                  <a:schemeClr val="tx1"/>
                </a:solidFill>
              </a:rPr>
              <a:t>(y) </a:t>
            </a:r>
            <a:r>
              <a:rPr lang="ko-KR" altLang="en-US" dirty="0" err="1">
                <a:solidFill>
                  <a:schemeClr val="tx1"/>
                </a:solidFill>
              </a:rPr>
              <a:t>메서드를</a:t>
            </a:r>
            <a:r>
              <a:rPr lang="ko-KR" altLang="en-US" dirty="0">
                <a:solidFill>
                  <a:schemeClr val="tx1"/>
                </a:solidFill>
              </a:rPr>
              <a:t> 통해 </a:t>
            </a:r>
            <a:r>
              <a:rPr lang="en-US" altLang="ko-KR" dirty="0">
                <a:solidFill>
                  <a:schemeClr val="tx1"/>
                </a:solidFill>
              </a:rPr>
              <a:t>x </a:t>
            </a:r>
            <a:r>
              <a:rPr lang="ko-KR" altLang="en-US" dirty="0">
                <a:solidFill>
                  <a:schemeClr val="tx1"/>
                </a:solidFill>
              </a:rPr>
              <a:t>좌표와 </a:t>
            </a:r>
            <a:r>
              <a:rPr lang="en-US" altLang="ko-KR" dirty="0">
                <a:solidFill>
                  <a:schemeClr val="tx1"/>
                </a:solidFill>
              </a:rPr>
              <a:t>y </a:t>
            </a:r>
            <a:r>
              <a:rPr lang="ko-KR" altLang="en-US" dirty="0">
                <a:solidFill>
                  <a:schemeClr val="tx1"/>
                </a:solidFill>
              </a:rPr>
              <a:t>좌표를 따로 </a:t>
            </a:r>
            <a:r>
              <a:rPr lang="ko-KR" altLang="en-US" dirty="0" err="1">
                <a:solidFill>
                  <a:schemeClr val="tx1"/>
                </a:solidFill>
              </a:rPr>
              <a:t>입력받을</a:t>
            </a:r>
            <a:r>
              <a:rPr lang="ko-KR" altLang="en-US" dirty="0">
                <a:solidFill>
                  <a:schemeClr val="tx1"/>
                </a:solidFill>
              </a:rPr>
              <a:t> 수도 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get() </a:t>
            </a:r>
            <a:r>
              <a:rPr lang="ko-KR" altLang="en-US" dirty="0" err="1">
                <a:solidFill>
                  <a:schemeClr val="tx1"/>
                </a:solidFill>
              </a:rPr>
              <a:t>메서드를</a:t>
            </a:r>
            <a:r>
              <a:rPr lang="ko-KR" altLang="en-US" dirty="0">
                <a:solidFill>
                  <a:schemeClr val="tx1"/>
                </a:solidFill>
              </a:rPr>
              <a:t> 호출하면 </a:t>
            </a:r>
            <a:r>
              <a:rPr lang="ko-KR" altLang="en-US" dirty="0" err="1">
                <a:solidFill>
                  <a:schemeClr val="tx1"/>
                </a:solidFill>
              </a:rPr>
              <a:t>튜플로</a:t>
            </a:r>
            <a:r>
              <a:rPr lang="ko-KR" altLang="en-US" dirty="0">
                <a:solidFill>
                  <a:schemeClr val="tx1"/>
                </a:solidFill>
              </a:rPr>
              <a:t> 구성된 </a:t>
            </a:r>
            <a:r>
              <a:rPr lang="en-US" altLang="ko-KR" dirty="0">
                <a:solidFill>
                  <a:schemeClr val="tx1"/>
                </a:solidFill>
              </a:rPr>
              <a:t>(x, y) </a:t>
            </a:r>
            <a:r>
              <a:rPr lang="ko-KR" altLang="en-US" dirty="0">
                <a:solidFill>
                  <a:schemeClr val="tx1"/>
                </a:solidFill>
              </a:rPr>
              <a:t>좌표를 반환한다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move(dx, </a:t>
            </a:r>
            <a:r>
              <a:rPr lang="en-US" altLang="ko-KR" dirty="0" err="1">
                <a:solidFill>
                  <a:schemeClr val="tx1"/>
                </a:solidFill>
              </a:rPr>
              <a:t>dy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ko-KR" altLang="en-US" dirty="0" err="1">
                <a:solidFill>
                  <a:schemeClr val="tx1"/>
                </a:solidFill>
              </a:rPr>
              <a:t>메서드는</a:t>
            </a:r>
            <a:r>
              <a:rPr lang="ko-KR" altLang="en-US" dirty="0">
                <a:solidFill>
                  <a:schemeClr val="tx1"/>
                </a:solidFill>
              </a:rPr>
              <a:t> 현재 좌표를 </a:t>
            </a:r>
            <a:r>
              <a:rPr lang="en-US" altLang="ko-KR" dirty="0">
                <a:solidFill>
                  <a:schemeClr val="tx1"/>
                </a:solidFill>
              </a:rPr>
              <a:t>dx, </a:t>
            </a:r>
            <a:r>
              <a:rPr lang="en-US" altLang="ko-KR" dirty="0" err="1">
                <a:solidFill>
                  <a:schemeClr val="tx1"/>
                </a:solidFill>
              </a:rPr>
              <a:t>dy</a:t>
            </a:r>
            <a:r>
              <a:rPr lang="ko-KR" altLang="en-US" dirty="0">
                <a:solidFill>
                  <a:schemeClr val="tx1"/>
                </a:solidFill>
              </a:rPr>
              <a:t>만큼 이동시킨다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모든 </a:t>
            </a:r>
            <a:r>
              <a:rPr lang="ko-KR" altLang="en-US" dirty="0" err="1">
                <a:solidFill>
                  <a:schemeClr val="tx1"/>
                </a:solidFill>
              </a:rPr>
              <a:t>메서드는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인스턴스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메서드다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14634" y="3140969"/>
            <a:ext cx="8437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문제 </a:t>
            </a:r>
            <a:r>
              <a:rPr lang="en-US" altLang="ko-KR" b="1" dirty="0"/>
              <a:t>5-2 </a:t>
            </a:r>
            <a:r>
              <a:rPr lang="ko-KR" altLang="en-US" dirty="0"/>
              <a:t>문제 </a:t>
            </a:r>
            <a:r>
              <a:rPr lang="en-US" altLang="ko-KR" dirty="0"/>
              <a:t>5-1</a:t>
            </a:r>
            <a:r>
              <a:rPr lang="ko-KR" altLang="en-US" dirty="0"/>
              <a:t>에서 생성한 </a:t>
            </a:r>
            <a:r>
              <a:rPr lang="en-US" altLang="ko-KR" dirty="0"/>
              <a:t>Point </a:t>
            </a:r>
            <a:r>
              <a:rPr lang="ko-KR" altLang="en-US" dirty="0"/>
              <a:t>클래스에 대한 </a:t>
            </a:r>
            <a:r>
              <a:rPr lang="ko-KR" altLang="en-US" dirty="0" err="1"/>
              <a:t>인스턴스를</a:t>
            </a:r>
            <a:r>
              <a:rPr lang="ko-KR" altLang="en-US" dirty="0"/>
              <a:t> 생성한 후 </a:t>
            </a:r>
            <a:r>
              <a:rPr lang="en-US" altLang="ko-KR" dirty="0"/>
              <a:t>4</a:t>
            </a:r>
            <a:r>
              <a:rPr lang="ko-KR" altLang="en-US" dirty="0"/>
              <a:t>개의 </a:t>
            </a:r>
            <a:r>
              <a:rPr lang="ko-KR" altLang="en-US" dirty="0" err="1"/>
              <a:t>메서드를</a:t>
            </a:r>
            <a:r>
              <a:rPr lang="ko-KR" altLang="en-US" dirty="0"/>
              <a:t> 사용하는 코드를 작성하세요</a:t>
            </a:r>
            <a:r>
              <a:rPr lang="en-US" altLang="ko-KR" dirty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14634" y="4221089"/>
            <a:ext cx="8437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문제 </a:t>
            </a:r>
            <a:r>
              <a:rPr lang="en-US" altLang="ko-KR" b="1" dirty="0"/>
              <a:t>5-3 </a:t>
            </a:r>
            <a:r>
              <a:rPr lang="ko-KR" altLang="en-US" dirty="0"/>
              <a:t>아래의 </a:t>
            </a:r>
            <a:r>
              <a:rPr lang="en-US" altLang="ko-KR" dirty="0"/>
              <a:t>Stock </a:t>
            </a:r>
            <a:r>
              <a:rPr lang="ko-KR" altLang="en-US" dirty="0"/>
              <a:t>클래스에 대해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ko-KR" altLang="en-US" dirty="0" err="1"/>
              <a:t>인스턴스를</a:t>
            </a:r>
            <a:r>
              <a:rPr lang="ko-KR" altLang="en-US" dirty="0"/>
              <a:t> 생성했을 때 클래스와 </a:t>
            </a: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 </a:t>
            </a:r>
            <a:r>
              <a:rPr lang="ko-KR" altLang="en-US" dirty="0" err="1"/>
              <a:t>인스턴스의</a:t>
            </a:r>
            <a:r>
              <a:rPr lang="ko-KR" altLang="en-US" dirty="0"/>
              <a:t> 네임스페이스를 그려보세요</a:t>
            </a:r>
            <a:r>
              <a:rPr lang="en-US" altLang="ko-KR" dirty="0"/>
              <a:t>.</a:t>
            </a:r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5013176"/>
            <a:ext cx="2524781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926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3170" y="916853"/>
            <a:ext cx="8437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문제 </a:t>
            </a:r>
            <a:r>
              <a:rPr lang="en-US" altLang="ko-KR" b="1" dirty="0"/>
              <a:t>5-4 </a:t>
            </a:r>
            <a:r>
              <a:rPr lang="ko-KR" altLang="en-US" dirty="0"/>
              <a:t>문제 </a:t>
            </a:r>
            <a:r>
              <a:rPr lang="en-US" altLang="ko-KR" dirty="0"/>
              <a:t>5-3</a:t>
            </a:r>
            <a:r>
              <a:rPr lang="ko-KR" altLang="en-US" dirty="0"/>
              <a:t>의 코드에서 추가로 아래와 같은 코드를 수행했을 때 </a:t>
            </a:r>
            <a:r>
              <a:rPr lang="en-US" altLang="ko-KR" dirty="0"/>
              <a:t>'???'</a:t>
            </a:r>
            <a:r>
              <a:rPr lang="ko-KR" altLang="en-US" dirty="0"/>
              <a:t>로 표시된 부분의 </a:t>
            </a:r>
            <a:r>
              <a:rPr lang="ko-KR" altLang="en-US" dirty="0" err="1"/>
              <a:t>결괏값을</a:t>
            </a:r>
            <a:r>
              <a:rPr lang="ko-KR" altLang="en-US" dirty="0"/>
              <a:t> 적어보세요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클래스 연습문제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25557" y="5517232"/>
            <a:ext cx="8437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문제 </a:t>
            </a:r>
            <a:r>
              <a:rPr lang="en-US" altLang="ko-KR" b="1" dirty="0"/>
              <a:t>5-5 </a:t>
            </a:r>
          </a:p>
          <a:p>
            <a:r>
              <a:rPr lang="ko-KR" altLang="en-US" dirty="0"/>
              <a:t>문제 </a:t>
            </a:r>
            <a:r>
              <a:rPr lang="en-US" altLang="ko-KR" dirty="0"/>
              <a:t>5-3, </a:t>
            </a:r>
            <a:r>
              <a:rPr lang="ko-KR" altLang="en-US" dirty="0"/>
              <a:t>문제 </a:t>
            </a:r>
            <a:r>
              <a:rPr lang="en-US" altLang="ko-KR" dirty="0"/>
              <a:t>5-4</a:t>
            </a:r>
            <a:r>
              <a:rPr lang="ko-KR" altLang="en-US" dirty="0"/>
              <a:t>의 코드가 모두 수행된 후의 </a:t>
            </a:r>
            <a:r>
              <a:rPr lang="en-US" altLang="ko-KR" dirty="0"/>
              <a:t>Stock </a:t>
            </a:r>
            <a:r>
              <a:rPr lang="ko-KR" altLang="en-US" dirty="0"/>
              <a:t>클래스</a:t>
            </a:r>
            <a:r>
              <a:rPr lang="en-US" altLang="ko-KR" dirty="0"/>
              <a:t>, a </a:t>
            </a:r>
            <a:r>
              <a:rPr lang="ko-KR" altLang="en-US" dirty="0" err="1"/>
              <a:t>인스턴스와</a:t>
            </a:r>
            <a:r>
              <a:rPr lang="ko-KR" altLang="en-US" dirty="0"/>
              <a:t> </a:t>
            </a:r>
            <a:r>
              <a:rPr lang="en-US" altLang="ko-KR" dirty="0"/>
              <a:t>b </a:t>
            </a:r>
            <a:r>
              <a:rPr lang="ko-KR" altLang="en-US" dirty="0" err="1"/>
              <a:t>인스턴스의</a:t>
            </a:r>
            <a:r>
              <a:rPr lang="ko-KR" altLang="en-US" dirty="0"/>
              <a:t> 네임스페이스를 그려보세요</a:t>
            </a:r>
            <a:r>
              <a:rPr lang="en-US" altLang="ko-KR" dirty="0"/>
              <a:t>..</a:t>
            </a:r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285" y="1556792"/>
            <a:ext cx="2811145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473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924833" y="1243852"/>
            <a:ext cx="5267873" cy="332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JBold" pitchFamily="18" charset="-127"/>
              </a:rPr>
              <a:t>   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JBold" pitchFamily="18" charset="-127"/>
              </a:rPr>
              <a:t>Session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JBold" pitchFamily="18" charset="-127"/>
              </a:rPr>
              <a:t>9</a:t>
            </a:r>
            <a:b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JBold" pitchFamily="18" charset="-127"/>
              </a:rPr>
            </a:b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JBold" pitchFamily="18" charset="-127"/>
              </a:rPr>
              <a:t/>
            </a:r>
            <a:b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JBold" pitchFamily="18" charset="-127"/>
              </a:rPr>
            </a:b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JBold" pitchFamily="18" charset="-127"/>
              </a:rPr>
              <a:t/>
            </a:r>
            <a:b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JBold" pitchFamily="18" charset="-127"/>
              </a:rPr>
            </a:b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JBold" pitchFamily="18" charset="-127"/>
              </a:rPr>
              <a:t/>
            </a:r>
            <a:b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JBold" pitchFamily="18" charset="-127"/>
              </a:rPr>
            </a:br>
            <a:endParaRPr lang="ko-KR" altLang="en-US" sz="2800" dirty="0"/>
          </a:p>
          <a:p>
            <a:endParaRPr lang="ko-KR" altLang="en-US" sz="2800" dirty="0"/>
          </a:p>
          <a:p>
            <a:r>
              <a:rPr lang="ko-KR" altLang="en-US" sz="2800" b="1" dirty="0"/>
              <a:t>모듈 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979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/>
              <a:t>자료형 </a:t>
            </a:r>
            <a:r>
              <a:rPr lang="en-US" altLang="ko-KR" b="1"/>
              <a:t>- </a:t>
            </a:r>
            <a:r>
              <a:rPr lang="ko-KR" altLang="en-US" b="1"/>
              <a:t>정수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919536" y="1052737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/>
              <a:t>int</a:t>
            </a:r>
            <a:r>
              <a:rPr lang="ko-KR" altLang="en-US"/>
              <a:t>의 크기가 </a:t>
            </a:r>
            <a:r>
              <a:rPr lang="en-US" altLang="ko-KR"/>
              <a:t>64</a:t>
            </a:r>
            <a:r>
              <a:rPr lang="ko-KR" altLang="en-US"/>
              <a:t>비트보다 더 큰 공간을 가질 수 있다</a:t>
            </a:r>
            <a:r>
              <a:rPr lang="en-US" altLang="ko-KR"/>
              <a:t>. (</a:t>
            </a:r>
            <a:r>
              <a:rPr lang="ko-KR" altLang="en-US"/>
              <a:t>거의 무제한 처리되지만</a:t>
            </a:r>
            <a:r>
              <a:rPr lang="en-US" altLang="ko-KR"/>
              <a:t>, </a:t>
            </a:r>
            <a:r>
              <a:rPr lang="ko-KR" altLang="en-US"/>
              <a:t>내부적인 시스템에 따라 다를 수 있다</a:t>
            </a:r>
            <a:r>
              <a:rPr lang="en-US" altLang="ko-KR"/>
              <a:t>.)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351585" y="1844824"/>
            <a:ext cx="2657489" cy="11041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#</a:t>
            </a:r>
            <a:r>
              <a:rPr lang="ko-KR" altLang="en-US" sz="1600">
                <a:solidFill>
                  <a:schemeClr val="tx1"/>
                </a:solidFill>
              </a:rPr>
              <a:t>자동 형변환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&gt;&gt;&gt;  4+7.0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&gt;&gt;&gt; True + 2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&gt;&gt;&gt; False + 5.0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591944" y="1842652"/>
            <a:ext cx="4232892" cy="9361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&gt;&gt;&gt; googol = 10**100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&gt;&gt;&gt; googol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&gt;&gt;&gt; googol * googol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19536" y="3228476"/>
            <a:ext cx="8208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숫자에 대한 범위 확인하기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실수 </a:t>
            </a:r>
            <a:r>
              <a:rPr lang="ko-KR" altLang="en-US" sz="1600" dirty="0" err="1"/>
              <a:t>자료형은</a:t>
            </a:r>
            <a:r>
              <a:rPr lang="ko-KR" altLang="en-US" sz="1600" dirty="0"/>
              <a:t> 범위에 대한 한정하므로 이 범위가 넘을 경우 </a:t>
            </a:r>
            <a:r>
              <a:rPr lang="en-US" altLang="ko-KR" sz="1600" dirty="0"/>
              <a:t>overflow</a:t>
            </a:r>
            <a:r>
              <a:rPr lang="ko-KR" altLang="en-US" sz="1600" dirty="0"/>
              <a:t>도 발생할 수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10" name="직사각형 9"/>
          <p:cNvSpPr/>
          <p:nvPr/>
        </p:nvSpPr>
        <p:spPr>
          <a:xfrm>
            <a:off x="2783632" y="4201976"/>
            <a:ext cx="6192688" cy="2107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import sys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 sys.int_info 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 sys.float_info 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a = 10 ** 3300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print(a.bit_length( ) )   #</a:t>
            </a:r>
            <a:r>
              <a:rPr lang="ko-KR" altLang="en-US" sz="1600">
                <a:solidFill>
                  <a:schemeClr val="tx1"/>
                </a:solidFill>
              </a:rPr>
              <a:t>이진수 크기를 알수 있다</a:t>
            </a:r>
            <a:endParaRPr lang="en-US" altLang="ko-KR" sz="1600">
              <a:solidFill>
                <a:schemeClr val="tx1"/>
              </a:solidFill>
            </a:endParaRP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print( "max", sys.float_info.max 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 "min", sys.float_info.min )</a:t>
            </a:r>
            <a:endParaRPr lang="ko-KR" alt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90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91544" y="1082774"/>
            <a:ext cx="8164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모듈의 정의와 사용법에 대해 이해할 수 있습니다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직접 모듈을 만들 수 있습니다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모듈의 동작과 패키지를 이해합니다</a:t>
            </a:r>
            <a:r>
              <a:rPr lang="en-US" altLang="ko-KR" dirty="0"/>
              <a:t>.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Contents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5728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673" y="898108"/>
            <a:ext cx="81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b="1" dirty="0"/>
              <a:t>커맨드 라인 인자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Contents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2207568" y="1412776"/>
            <a:ext cx="7848872" cy="2088232"/>
          </a:xfrm>
          <a:prstGeom prst="rect">
            <a:avLst/>
          </a:prstGeom>
          <a:solidFill>
            <a:schemeClr val="accent6">
              <a:lumMod val="20000"/>
              <a:lumOff val="80000"/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#test.py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import sys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print('Program arguments : ', </a:t>
            </a:r>
            <a:r>
              <a:rPr lang="en-US" altLang="ko-KR" dirty="0" err="1">
                <a:solidFill>
                  <a:schemeClr val="tx1"/>
                </a:solidFill>
              </a:rPr>
              <a:t>sys.argv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#</a:t>
            </a:r>
            <a:r>
              <a:rPr lang="ko-KR" altLang="en-US" dirty="0">
                <a:solidFill>
                  <a:schemeClr val="tx1"/>
                </a:solidFill>
              </a:rPr>
              <a:t>실행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python test.py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python test.py  </a:t>
            </a:r>
            <a:r>
              <a:rPr lang="en-US" altLang="ko-KR" dirty="0" err="1">
                <a:solidFill>
                  <a:schemeClr val="tx1"/>
                </a:solidFill>
              </a:rPr>
              <a:t>tra</a:t>
            </a:r>
            <a:r>
              <a:rPr lang="en-US" altLang="ko-KR" dirty="0">
                <a:solidFill>
                  <a:schemeClr val="tx1"/>
                </a:solidFill>
              </a:rPr>
              <a:t> la </a:t>
            </a:r>
            <a:r>
              <a:rPr lang="en-US" altLang="ko-KR" dirty="0" err="1">
                <a:solidFill>
                  <a:schemeClr val="tx1"/>
                </a:solidFill>
              </a:rPr>
              <a:t>la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69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08733" y="908720"/>
            <a:ext cx="816407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/>
              <a:t>모듈</a:t>
            </a: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함수나 변수들</a:t>
            </a:r>
            <a:r>
              <a:rPr lang="en-US" altLang="ko-KR" dirty="0"/>
              <a:t>, </a:t>
            </a:r>
            <a:r>
              <a:rPr lang="ko-KR" altLang="en-US" dirty="0"/>
              <a:t>또는 클래스들을 모아놓은 파일</a:t>
            </a: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프로그램을 관리하는 하나의 단위로서 모듈 내부에 변수</a:t>
            </a:r>
            <a:r>
              <a:rPr lang="en-US" altLang="ko-KR" dirty="0"/>
              <a:t>, </a:t>
            </a:r>
            <a:r>
              <a:rPr lang="ko-KR" altLang="en-US" dirty="0"/>
              <a:t>함수</a:t>
            </a:r>
            <a:r>
              <a:rPr lang="en-US" altLang="ko-KR" dirty="0"/>
              <a:t>, </a:t>
            </a:r>
            <a:r>
              <a:rPr lang="ko-KR" altLang="en-US" dirty="0"/>
              <a:t>클래스 등을 정의해서 관리</a:t>
            </a: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하나의 프로그램을 작성하는 기준</a:t>
            </a: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다른 </a:t>
            </a:r>
            <a:r>
              <a:rPr lang="ko-KR" altLang="en-US" dirty="0" err="1"/>
              <a:t>파이썬</a:t>
            </a:r>
            <a:r>
              <a:rPr lang="ko-KR" altLang="en-US" dirty="0"/>
              <a:t> 프로그램에서 불러 쓸 수 있게끔 만들어진 </a:t>
            </a:r>
            <a:r>
              <a:rPr lang="ko-KR" altLang="en-US" dirty="0" err="1"/>
              <a:t>파이썬</a:t>
            </a:r>
            <a:r>
              <a:rPr lang="ko-KR" altLang="en-US" dirty="0"/>
              <a:t> 파일</a:t>
            </a:r>
            <a:r>
              <a:rPr lang="en-US" altLang="ko-KR" dirty="0"/>
              <a:t>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/>
              <a:t>현재 </a:t>
            </a:r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r>
              <a:rPr lang="en-US" altLang="ko-KR" dirty="0"/>
              <a:t>3.0 </a:t>
            </a:r>
            <a:r>
              <a:rPr lang="ko-KR" altLang="en-US" dirty="0"/>
              <a:t>버전에서는 대략 </a:t>
            </a:r>
            <a:r>
              <a:rPr lang="en-US" altLang="ko-KR" dirty="0"/>
              <a:t>200</a:t>
            </a:r>
            <a:r>
              <a:rPr lang="ko-KR" altLang="en-US" dirty="0"/>
              <a:t>개가 넘는 모듈을 지원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문자열</a:t>
            </a:r>
            <a:r>
              <a:rPr lang="en-US" altLang="ko-KR" dirty="0"/>
              <a:t>(string), </a:t>
            </a:r>
            <a:r>
              <a:rPr lang="ko-KR" altLang="en-US" dirty="0"/>
              <a:t>날짜</a:t>
            </a:r>
            <a:r>
              <a:rPr lang="en-US" altLang="ko-KR" dirty="0"/>
              <a:t>(date), </a:t>
            </a:r>
            <a:r>
              <a:rPr lang="ko-KR" altLang="en-US" dirty="0"/>
              <a:t>시간</a:t>
            </a:r>
            <a:r>
              <a:rPr lang="en-US" altLang="ko-KR" dirty="0"/>
              <a:t>(time), </a:t>
            </a:r>
            <a:r>
              <a:rPr lang="ko-KR" altLang="en-US" dirty="0"/>
              <a:t>십진법</a:t>
            </a:r>
            <a:r>
              <a:rPr lang="en-US" altLang="ko-KR" dirty="0"/>
              <a:t>(decimal), </a:t>
            </a:r>
            <a:r>
              <a:rPr lang="ko-KR" altLang="en-US" dirty="0"/>
              <a:t>랜덤</a:t>
            </a:r>
            <a:r>
              <a:rPr lang="en-US" altLang="ko-KR" dirty="0"/>
              <a:t>(random)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파일</a:t>
            </a:r>
            <a:r>
              <a:rPr lang="en-US" altLang="ko-KR" dirty="0"/>
              <a:t>(file), </a:t>
            </a:r>
            <a:r>
              <a:rPr lang="en-US" altLang="ko-KR" dirty="0" err="1"/>
              <a:t>os</a:t>
            </a:r>
            <a:r>
              <a:rPr lang="en-US" altLang="ko-KR" dirty="0"/>
              <a:t>, sqlite3, sys, xml, email, http </a:t>
            </a:r>
            <a:r>
              <a:rPr lang="ko-KR" altLang="en-US" dirty="0"/>
              <a:t>등등</a:t>
            </a: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표준 모듈 </a:t>
            </a:r>
            <a:r>
              <a:rPr lang="en-US" altLang="ko-KR" dirty="0"/>
              <a:t>: </a:t>
            </a:r>
            <a:r>
              <a:rPr lang="ko-KR" altLang="en-US" dirty="0" err="1"/>
              <a:t>파이썬에</a:t>
            </a:r>
            <a:r>
              <a:rPr lang="ko-KR" altLang="en-US" dirty="0"/>
              <a:t> 포함되어 있는 모듈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사용자 생성 모듈 </a:t>
            </a:r>
            <a:r>
              <a:rPr lang="en-US" altLang="ko-KR" dirty="0"/>
              <a:t>: </a:t>
            </a:r>
            <a:r>
              <a:rPr lang="ko-KR" altLang="en-US" dirty="0"/>
              <a:t>프로그래머가 직접 작성한 모듈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 err="1"/>
              <a:t>서드</a:t>
            </a:r>
            <a:r>
              <a:rPr lang="ko-KR" altLang="en-US" dirty="0"/>
              <a:t> 파티</a:t>
            </a:r>
            <a:r>
              <a:rPr lang="en-US" altLang="ko-KR" dirty="0"/>
              <a:t>(3rd Party) </a:t>
            </a:r>
            <a:r>
              <a:rPr lang="ko-KR" altLang="en-US" dirty="0"/>
              <a:t>모듈 </a:t>
            </a:r>
            <a:r>
              <a:rPr lang="en-US" altLang="ko-KR" dirty="0"/>
              <a:t>: </a:t>
            </a:r>
            <a:r>
              <a:rPr lang="ko-KR" altLang="en-US" dirty="0" err="1"/>
              <a:t>파이썬</a:t>
            </a:r>
            <a:r>
              <a:rPr lang="ko-KR" altLang="en-US" dirty="0"/>
              <a:t> 재단도 프로그래머도 아닌 다른 프로그래머</a:t>
            </a:r>
            <a:r>
              <a:rPr lang="en-US" altLang="ko-KR" dirty="0"/>
              <a:t>, </a:t>
            </a:r>
            <a:r>
              <a:rPr lang="ko-KR" altLang="en-US" dirty="0"/>
              <a:t>또는 업체에서 제공한 모듈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ko-KR" altLang="en-US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/>
              <a:t>모듈을 사용하는 이유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코드의 재 </a:t>
            </a:r>
            <a:r>
              <a:rPr lang="ko-KR" altLang="en-US" dirty="0" err="1"/>
              <a:t>사용성</a:t>
            </a:r>
            <a:endParaRPr lang="ko-KR" altLang="en-US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코드를 이름공간</a:t>
            </a:r>
            <a:r>
              <a:rPr lang="en-US" altLang="ko-KR" dirty="0"/>
              <a:t>(Namespace)</a:t>
            </a:r>
            <a:r>
              <a:rPr lang="ko-KR" altLang="en-US" dirty="0"/>
              <a:t>으로 구분하고 관리 할 수 있음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복잡하고 어려운 기능을 포함하는 프로그램을 간단하게 만들 수 있음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모듈</a:t>
            </a:r>
          </a:p>
        </p:txBody>
      </p:sp>
    </p:spTree>
    <p:extLst>
      <p:ext uri="{BB962C8B-B14F-4D97-AF65-F5344CB8AC3E}">
        <p14:creationId xmlns:p14="http://schemas.microsoft.com/office/powerpoint/2010/main" val="413482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모듈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61673" y="980728"/>
            <a:ext cx="8164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/>
              <a:t>모듈 </a:t>
            </a:r>
            <a:r>
              <a:rPr lang="en-US" altLang="ko-KR" dirty="0"/>
              <a:t>import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/>
              <a:t>import : </a:t>
            </a:r>
            <a:r>
              <a:rPr lang="ko-KR" altLang="en-US" dirty="0"/>
              <a:t>모듈을 현재 이름 공간으로 가져오는 역할</a:t>
            </a: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다른</a:t>
            </a:r>
            <a:r>
              <a:rPr lang="en-US" altLang="ko-KR" dirty="0"/>
              <a:t> </a:t>
            </a:r>
            <a:r>
              <a:rPr lang="ko-KR" altLang="en-US" dirty="0"/>
              <a:t>모듈 내의 코드에 대한 접근을 가능하게 한다</a:t>
            </a:r>
            <a:r>
              <a:rPr lang="en-US" altLang="ko-KR" dirty="0"/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모듈과 모듈을 결합하는 중요한 역할을 한다</a:t>
            </a:r>
            <a:endParaRPr lang="en-US" altLang="ko-KR" dirty="0"/>
          </a:p>
        </p:txBody>
      </p:sp>
      <p:grpSp>
        <p:nvGrpSpPr>
          <p:cNvPr id="7" name="그룹 6"/>
          <p:cNvGrpSpPr/>
          <p:nvPr/>
        </p:nvGrpSpPr>
        <p:grpSpPr>
          <a:xfrm>
            <a:off x="2480429" y="3684573"/>
            <a:ext cx="1991332" cy="2734766"/>
            <a:chOff x="1305392" y="3180481"/>
            <a:chExt cx="1991332" cy="2734766"/>
          </a:xfrm>
        </p:grpSpPr>
        <p:pic>
          <p:nvPicPr>
            <p:cNvPr id="10137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5392" y="3610991"/>
              <a:ext cx="1991332" cy="2304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1305392" y="3180481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calculator.py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342727" y="3950789"/>
            <a:ext cx="3528392" cy="1760472"/>
            <a:chOff x="4211960" y="3180481"/>
            <a:chExt cx="3528392" cy="1760472"/>
          </a:xfrm>
        </p:grpSpPr>
        <p:pic>
          <p:nvPicPr>
            <p:cNvPr id="10137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960" y="3623120"/>
              <a:ext cx="3528392" cy="1317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4211960" y="3180481"/>
              <a:ext cx="2592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calculator_tester.py</a:t>
              </a:r>
              <a:endParaRPr lang="ko-KR" alt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761672" y="2187941"/>
            <a:ext cx="8164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/>
              <a:t>모듈 만들기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사용자가 직접 모듈을 만들 수 있음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큰 프로젝트의 경우 모듈 단위로 일을 진행하기도 함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모듈은 일반적으로 </a:t>
            </a:r>
            <a:r>
              <a:rPr lang="en-US" altLang="ko-KR" dirty="0"/>
              <a:t>&lt;</a:t>
            </a:r>
            <a:r>
              <a:rPr lang="ko-KR" altLang="en-US" dirty="0"/>
              <a:t>모듈이름</a:t>
            </a:r>
            <a:r>
              <a:rPr lang="en-US" altLang="ko-KR" dirty="0"/>
              <a:t>&gt;.</a:t>
            </a:r>
            <a:r>
              <a:rPr lang="en-US" altLang="ko-KR" dirty="0" err="1"/>
              <a:t>py</a:t>
            </a:r>
            <a:r>
              <a:rPr lang="ko-KR" altLang="en-US" dirty="0"/>
              <a:t>으로 지정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3005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모듈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61673" y="963930"/>
            <a:ext cx="8164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 err="1"/>
              <a:t>dir</a:t>
            </a:r>
            <a:r>
              <a:rPr lang="en-US" altLang="ko-KR" dirty="0"/>
              <a:t>() </a:t>
            </a:r>
            <a:r>
              <a:rPr lang="ko-KR" altLang="en-US" dirty="0"/>
              <a:t>함수를 이용해 모듈에 어떠한 함수 혹은 데이터가 들어 있는지 알 수 있음</a:t>
            </a:r>
            <a:endParaRPr lang="en-US" altLang="ko-KR" dirty="0"/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123" y="1881384"/>
            <a:ext cx="711517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880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모듈 만들기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63098" y="980728"/>
            <a:ext cx="81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b="1" dirty="0"/>
              <a:t>from  &lt;</a:t>
            </a:r>
            <a:r>
              <a:rPr lang="ko-KR" altLang="en-US" b="1" dirty="0"/>
              <a:t>모듈</a:t>
            </a:r>
            <a:r>
              <a:rPr lang="en-US" altLang="ko-KR" b="1" dirty="0"/>
              <a:t>&gt;  import &lt;</a:t>
            </a:r>
            <a:r>
              <a:rPr lang="ko-KR" altLang="en-US" b="1" dirty="0" err="1"/>
              <a:t>어트리뷰트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763098" y="1844824"/>
            <a:ext cx="81640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b="1" dirty="0"/>
              <a:t>from  &lt;</a:t>
            </a:r>
            <a:r>
              <a:rPr lang="ko-KR" altLang="en-US" b="1" dirty="0"/>
              <a:t>모듈</a:t>
            </a:r>
            <a:r>
              <a:rPr lang="en-US" altLang="ko-KR" b="1" dirty="0"/>
              <a:t>&gt;  import *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 dirty="0"/>
              <a:t>코드가 복잡해지고 모듈의 수가 많아지면 어떤 모듈 또는 어떤 변수</a:t>
            </a:r>
            <a:r>
              <a:rPr lang="en-US" altLang="ko-KR" sz="1600" dirty="0"/>
              <a:t>, </a:t>
            </a:r>
            <a:r>
              <a:rPr lang="ko-KR" altLang="en-US" sz="1600" dirty="0"/>
              <a:t>함수를 불러오고 있는지 파악하기 힘들어짐</a:t>
            </a:r>
            <a:r>
              <a:rPr lang="en-US" altLang="ko-KR" sz="1600" dirty="0"/>
              <a:t>. </a:t>
            </a:r>
            <a:r>
              <a:rPr lang="ko-KR" altLang="en-US" sz="1600" dirty="0"/>
              <a:t>코드 </a:t>
            </a:r>
            <a:r>
              <a:rPr lang="ko-KR" altLang="en-US" sz="1600" dirty="0" err="1"/>
              <a:t>가독성을</a:t>
            </a:r>
            <a:r>
              <a:rPr lang="ko-KR" altLang="en-US" sz="1600" dirty="0"/>
              <a:t> 떨어뜨림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63098" y="2749570"/>
            <a:ext cx="81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b="1" dirty="0"/>
              <a:t>import  &lt;</a:t>
            </a:r>
            <a:r>
              <a:rPr lang="ko-KR" altLang="en-US" b="1" dirty="0"/>
              <a:t>모듈</a:t>
            </a:r>
            <a:r>
              <a:rPr lang="en-US" altLang="ko-KR" b="1" dirty="0"/>
              <a:t>&gt;  as &lt;</a:t>
            </a:r>
            <a:r>
              <a:rPr lang="ko-KR" altLang="en-US" b="1" dirty="0"/>
              <a:t>별칭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10" name="직사각형 2"/>
          <p:cNvSpPr>
            <a:spLocks noChangeArrowheads="1"/>
          </p:cNvSpPr>
          <p:nvPr/>
        </p:nvSpPr>
        <p:spPr bwMode="auto">
          <a:xfrm>
            <a:off x="2214607" y="3247231"/>
            <a:ext cx="8077200" cy="338554"/>
          </a:xfrm>
          <a:prstGeom prst="rect">
            <a:avLst/>
          </a:prstGeom>
          <a:ln/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latinLnBrk="1"/>
            <a:r>
              <a:rPr lang="en-US" altLang="ko-KR" sz="1600" b="1" dirty="0"/>
              <a:t>import</a:t>
            </a:r>
            <a:r>
              <a:rPr lang="en-US" altLang="ko-KR" sz="1600" dirty="0"/>
              <a:t> </a:t>
            </a:r>
            <a:r>
              <a:rPr lang="ko-KR" altLang="ko-KR" sz="1600" b="1" dirty="0"/>
              <a:t>모듈</a:t>
            </a:r>
            <a:r>
              <a:rPr lang="en-US" altLang="ko-KR" sz="1600" dirty="0"/>
              <a:t>  #</a:t>
            </a:r>
            <a:r>
              <a:rPr lang="ko-KR" altLang="ko-KR" sz="1600" dirty="0"/>
              <a:t>모듈의 실제 파일 명은 </a:t>
            </a:r>
            <a:r>
              <a:rPr lang="en-US" altLang="ko-KR" sz="1600" dirty="0"/>
              <a:t>“</a:t>
            </a:r>
            <a:r>
              <a:rPr lang="ko-KR" altLang="ko-KR" sz="1600" dirty="0"/>
              <a:t>모듈</a:t>
            </a:r>
            <a:r>
              <a:rPr lang="en-US" altLang="ko-KR" sz="1600" dirty="0"/>
              <a:t>.</a:t>
            </a:r>
            <a:r>
              <a:rPr lang="en-US" altLang="ko-KR" sz="1600" dirty="0" err="1"/>
              <a:t>py</a:t>
            </a:r>
            <a:r>
              <a:rPr lang="en-US" altLang="ko-KR" sz="1600" dirty="0"/>
              <a:t>”</a:t>
            </a:r>
            <a:endParaRPr lang="ko-KR" altLang="ko-KR" sz="1600" dirty="0"/>
          </a:p>
        </p:txBody>
      </p:sp>
      <p:sp>
        <p:nvSpPr>
          <p:cNvPr id="12" name="직사각형 2"/>
          <p:cNvSpPr>
            <a:spLocks noChangeArrowheads="1"/>
          </p:cNvSpPr>
          <p:nvPr/>
        </p:nvSpPr>
        <p:spPr bwMode="auto">
          <a:xfrm>
            <a:off x="2218015" y="1351694"/>
            <a:ext cx="8077200" cy="338554"/>
          </a:xfrm>
          <a:prstGeom prst="rect">
            <a:avLst/>
          </a:prstGeom>
          <a:ln/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latinLnBrk="1"/>
            <a:r>
              <a:rPr lang="en-US" altLang="ko-KR" sz="1600" b="1" dirty="0"/>
              <a:t>from</a:t>
            </a:r>
            <a:r>
              <a:rPr lang="en-US" altLang="ko-KR" sz="1600" dirty="0"/>
              <a:t> </a:t>
            </a:r>
            <a:r>
              <a:rPr lang="ko-KR" altLang="ko-KR" sz="1600" b="1" dirty="0"/>
              <a:t>모듈</a:t>
            </a:r>
            <a:r>
              <a:rPr lang="ko-KR" altLang="ko-KR" sz="1600" dirty="0"/>
              <a:t> </a:t>
            </a:r>
            <a:r>
              <a:rPr lang="en-US" altLang="ko-KR" sz="1600" b="1" dirty="0"/>
              <a:t>import</a:t>
            </a:r>
            <a:r>
              <a:rPr lang="en-US" altLang="ko-KR" sz="1600" dirty="0"/>
              <a:t> </a:t>
            </a:r>
            <a:r>
              <a:rPr lang="ko-KR" altLang="ko-KR" sz="1600" dirty="0"/>
              <a:t>변수 또는 함수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18015" y="3861049"/>
          <a:ext cx="7338392" cy="2619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9196"/>
                <a:gridCol w="3669196"/>
              </a:tblGrid>
              <a:tr h="424665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from </a:t>
                      </a:r>
                      <a:r>
                        <a:rPr lang="ko-KR" sz="1600" kern="100" dirty="0">
                          <a:effectLst/>
                        </a:rPr>
                        <a:t>모듈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from </a:t>
                      </a:r>
                      <a:r>
                        <a:rPr lang="ko-KR" sz="1600" kern="100" dirty="0">
                          <a:effectLst/>
                        </a:rPr>
                        <a:t>모듈 </a:t>
                      </a:r>
                      <a:r>
                        <a:rPr lang="en-US" sz="1600" kern="100" dirty="0">
                          <a:effectLst/>
                        </a:rPr>
                        <a:t>import </a:t>
                      </a:r>
                      <a:r>
                        <a:rPr lang="ko-KR" sz="1600" kern="100" dirty="0">
                          <a:effectLst/>
                        </a:rPr>
                        <a:t>변수 또는 함수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985879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import calculator</a:t>
                      </a:r>
                      <a:endParaRPr lang="ko-KR" sz="16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ko-KR" sz="16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print(</a:t>
                      </a:r>
                      <a:r>
                        <a:rPr lang="en-US" sz="1600" kern="100" dirty="0" err="1">
                          <a:effectLst/>
                        </a:rPr>
                        <a:t>calculator.plus</a:t>
                      </a:r>
                      <a:r>
                        <a:rPr lang="en-US" sz="1600" kern="100" dirty="0">
                          <a:effectLst/>
                        </a:rPr>
                        <a:t>(10, 5))</a:t>
                      </a:r>
                      <a:endParaRPr lang="ko-KR" sz="16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print(</a:t>
                      </a:r>
                      <a:r>
                        <a:rPr lang="en-US" sz="1600" kern="100" dirty="0" err="1">
                          <a:effectLst/>
                        </a:rPr>
                        <a:t>calculator.minus</a:t>
                      </a:r>
                      <a:r>
                        <a:rPr lang="en-US" sz="1600" kern="100" dirty="0">
                          <a:effectLst/>
                        </a:rPr>
                        <a:t>(10, 5))</a:t>
                      </a:r>
                      <a:endParaRPr lang="ko-KR" sz="16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print(</a:t>
                      </a:r>
                      <a:r>
                        <a:rPr lang="en-US" sz="1600" kern="100" dirty="0" err="1">
                          <a:effectLst/>
                        </a:rPr>
                        <a:t>calculator.multiply</a:t>
                      </a:r>
                      <a:r>
                        <a:rPr lang="en-US" sz="1600" kern="100" dirty="0">
                          <a:effectLst/>
                        </a:rPr>
                        <a:t>(10, 5))</a:t>
                      </a:r>
                      <a:endParaRPr lang="ko-KR" sz="16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print(</a:t>
                      </a:r>
                      <a:r>
                        <a:rPr lang="en-US" sz="1600" kern="100" dirty="0" err="1">
                          <a:effectLst/>
                        </a:rPr>
                        <a:t>calculator.divide</a:t>
                      </a:r>
                      <a:r>
                        <a:rPr lang="en-US" sz="1600" kern="100" dirty="0">
                          <a:effectLst/>
                        </a:rPr>
                        <a:t>(10, 5))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from calculator import plus</a:t>
                      </a:r>
                      <a:endParaRPr lang="ko-KR" sz="16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from calculator import minus</a:t>
                      </a:r>
                      <a:endParaRPr lang="ko-KR" sz="16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from calculator import multiply</a:t>
                      </a:r>
                      <a:endParaRPr lang="ko-KR" sz="16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from calculator import divide</a:t>
                      </a:r>
                      <a:endParaRPr lang="ko-KR" sz="16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ko-KR" sz="16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print(plus(10, 5)) </a:t>
                      </a:r>
                      <a:endParaRPr lang="ko-KR" sz="16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print(minus(10, 5))</a:t>
                      </a:r>
                      <a:endParaRPr lang="ko-KR" sz="16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print(multiply(10, 5))</a:t>
                      </a:r>
                      <a:endParaRPr lang="ko-KR" sz="16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print(divide(10, 5))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93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모듈 만들기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63277" y="977783"/>
            <a:ext cx="81640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/>
              <a:t>import</a:t>
            </a:r>
            <a:r>
              <a:rPr lang="ko-KR" altLang="en-US" dirty="0"/>
              <a:t>문을 실행할 때 모듈 경로 탐색 순서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 err="1"/>
              <a:t>파이썬</a:t>
            </a:r>
            <a:r>
              <a:rPr lang="ko-KR" altLang="en-US" dirty="0"/>
              <a:t> 인터프리터 내장</a:t>
            </a:r>
            <a:r>
              <a:rPr lang="en-US" altLang="ko-KR" dirty="0"/>
              <a:t>(Built-In) </a:t>
            </a:r>
            <a:r>
              <a:rPr lang="ko-KR" altLang="en-US" dirty="0"/>
              <a:t>모듈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 err="1"/>
              <a:t>sys.path</a:t>
            </a:r>
            <a:r>
              <a:rPr lang="ko-KR" altLang="en-US" dirty="0"/>
              <a:t>에 정의되어 있는 </a:t>
            </a:r>
            <a:r>
              <a:rPr lang="ko-KR" altLang="en-US" dirty="0" err="1"/>
              <a:t>디렉토리</a:t>
            </a:r>
            <a:endParaRPr lang="en-US" altLang="ko-KR" dirty="0"/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ko-KR" altLang="en-US" dirty="0"/>
              <a:t>프로그램이 실행된 디렉터리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altLang="ko-KR" dirty="0"/>
              <a:t>PYTHONPATH </a:t>
            </a:r>
            <a:r>
              <a:rPr lang="ko-KR" altLang="en-US" dirty="0"/>
              <a:t>환경 변수에 등록된 위치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ko-KR" altLang="en-US" dirty="0"/>
              <a:t>표준 라이브러리 디렉터리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1789881" y="3140968"/>
            <a:ext cx="8164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/>
              <a:t>sys </a:t>
            </a:r>
            <a:r>
              <a:rPr lang="ko-KR" altLang="en-US" dirty="0"/>
              <a:t>모듈은 </a:t>
            </a:r>
            <a:r>
              <a:rPr lang="en-US" altLang="ko-KR" dirty="0"/>
              <a:t>C </a:t>
            </a:r>
            <a:r>
              <a:rPr lang="ko-KR" altLang="en-US" dirty="0"/>
              <a:t>언어로 프로그래밍되어 </a:t>
            </a:r>
            <a:r>
              <a:rPr lang="ko-KR" altLang="en-US" dirty="0" err="1"/>
              <a:t>파이썬에</a:t>
            </a:r>
            <a:r>
              <a:rPr lang="ko-KR" altLang="en-US" dirty="0"/>
              <a:t> 내장되어 있기 때문에 확장자가 </a:t>
            </a:r>
            <a:r>
              <a:rPr lang="en-US" altLang="ko-KR" dirty="0" err="1"/>
              <a:t>py</a:t>
            </a:r>
            <a:r>
              <a:rPr lang="en-US" altLang="ko-KR" dirty="0"/>
              <a:t> </a:t>
            </a:r>
            <a:r>
              <a:rPr lang="ko-KR" altLang="en-US" dirty="0"/>
              <a:t>형태인 파일로는 찾을 수 없습니다</a:t>
            </a:r>
            <a:r>
              <a:rPr lang="en-US" altLang="ko-KR" dirty="0"/>
              <a:t>.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 err="1">
                <a:solidFill>
                  <a:srgbClr val="C00000"/>
                </a:solidFill>
              </a:rPr>
              <a:t>sys.builtin_module_names</a:t>
            </a:r>
            <a:r>
              <a:rPr lang="en-US" altLang="ko-KR" dirty="0">
                <a:solidFill>
                  <a:srgbClr val="C00000"/>
                </a:solidFill>
              </a:rPr>
              <a:t> - </a:t>
            </a:r>
            <a:r>
              <a:rPr lang="ko-KR" altLang="en-US" dirty="0" err="1"/>
              <a:t>파이썬에</a:t>
            </a:r>
            <a:r>
              <a:rPr lang="ko-KR" altLang="en-US" dirty="0"/>
              <a:t> 내장된 모듈의 모듈 확인</a:t>
            </a:r>
            <a:endParaRPr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2450568" y="4407782"/>
            <a:ext cx="3573424" cy="81514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import sys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print(</a:t>
            </a:r>
            <a:r>
              <a:rPr lang="en-US" altLang="ko-KR" sz="1600" dirty="0" err="1">
                <a:solidFill>
                  <a:schemeClr val="tx1"/>
                </a:solidFill>
              </a:rPr>
              <a:t>sys.builtin_module_names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057" y="4401278"/>
            <a:ext cx="2311007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696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모듈 만들기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34954" y="991638"/>
            <a:ext cx="816407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b="1" dirty="0"/>
              <a:t>메인 모듈</a:t>
            </a:r>
            <a:endParaRPr lang="en-US" altLang="ko-KR" b="1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600" dirty="0"/>
              <a:t>‘</a:t>
            </a:r>
            <a:r>
              <a:rPr lang="ko-KR" altLang="en-US" sz="1600" dirty="0"/>
              <a:t>최상위 수준</a:t>
            </a:r>
            <a:r>
              <a:rPr lang="en-US" altLang="ko-KR" sz="1600" dirty="0"/>
              <a:t>(Top Level)’</a:t>
            </a:r>
            <a:r>
              <a:rPr lang="ko-KR" altLang="en-US" sz="1600" dirty="0"/>
              <a:t>에서 실행되는 스크립트</a:t>
            </a:r>
            <a:endParaRPr lang="en-US" altLang="ko-KR" sz="16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 dirty="0" err="1"/>
              <a:t>파이썬의</a:t>
            </a:r>
            <a:r>
              <a:rPr lang="ko-KR" altLang="en-US" sz="1600" dirty="0"/>
              <a:t> 내장 전역 변수인 </a:t>
            </a:r>
            <a:r>
              <a:rPr lang="en-US" altLang="ko-KR" sz="1600" dirty="0"/>
              <a:t>__name__</a:t>
            </a:r>
            <a:r>
              <a:rPr lang="ko-KR" altLang="en-US" sz="1600" dirty="0"/>
              <a:t>는 최상위 수준으로 실행될 때 </a:t>
            </a:r>
            <a:r>
              <a:rPr lang="en-US" altLang="ko-KR" sz="1600" dirty="0"/>
              <a:t>‘__main__’</a:t>
            </a:r>
            <a:r>
              <a:rPr lang="ko-KR" altLang="en-US" sz="1600" dirty="0"/>
              <a:t>으로 지정됩니다</a:t>
            </a:r>
            <a:r>
              <a:rPr lang="en-US" altLang="ko-KR" sz="1600" dirty="0"/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b="1" dirty="0"/>
              <a:t>하위 모듈</a:t>
            </a:r>
            <a:r>
              <a:rPr lang="en-US" altLang="ko-KR" b="1" dirty="0"/>
              <a:t>(Sub Module)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 dirty="0"/>
              <a:t>import</a:t>
            </a:r>
            <a:r>
              <a:rPr lang="ko-KR" altLang="en-US" sz="1600" dirty="0"/>
              <a:t>문을 이용하여 불러오는 모듈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435144" y="2224105"/>
            <a:ext cx="3573424" cy="5618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# top_level.py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print('name : {0}'.format(__name__))</a:t>
            </a:r>
          </a:p>
        </p:txBody>
      </p:sp>
      <p:sp>
        <p:nvSpPr>
          <p:cNvPr id="8" name="직사각형 2"/>
          <p:cNvSpPr>
            <a:spLocks noChangeArrowheads="1"/>
          </p:cNvSpPr>
          <p:nvPr/>
        </p:nvSpPr>
        <p:spPr bwMode="auto">
          <a:xfrm>
            <a:off x="6321652" y="2201195"/>
            <a:ext cx="3588034" cy="584775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latinLnBrk="1"/>
            <a:r>
              <a:rPr lang="en-US" altLang="ko-KR" sz="1600" dirty="0"/>
              <a:t>&gt;top_level.py</a:t>
            </a:r>
            <a:endParaRPr lang="ko-KR" altLang="ko-KR" sz="1600" dirty="0"/>
          </a:p>
          <a:p>
            <a:r>
              <a:rPr lang="en-US" altLang="ko-KR" sz="1600" dirty="0"/>
              <a:t>name : __main__</a:t>
            </a:r>
            <a:endParaRPr lang="it-IT" altLang="ko-KR" sz="1600" dirty="0">
              <a:latin typeface="돋움체" panose="020B0609000101010101" pitchFamily="49" charset="-127"/>
              <a:ea typeface="돋움체" panose="020B0609000101010101" pitchFamily="49" charset="-127"/>
              <a:cs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435144" y="3645024"/>
            <a:ext cx="3573424" cy="14401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# top_level.py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import sub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print("beginning of top_leve.py...")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print('name : {0}'.format(__name__))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print("end of top_leve.py...")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435144" y="5336232"/>
            <a:ext cx="3573424" cy="12520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# sub.py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print("beginning of sub.py...")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print('name : {0}'.format(__name__))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print("end of sub.py...")</a:t>
            </a:r>
          </a:p>
        </p:txBody>
      </p:sp>
      <p:sp>
        <p:nvSpPr>
          <p:cNvPr id="12" name="직사각형 2"/>
          <p:cNvSpPr>
            <a:spLocks noChangeArrowheads="1"/>
          </p:cNvSpPr>
          <p:nvPr/>
        </p:nvSpPr>
        <p:spPr bwMode="auto">
          <a:xfrm>
            <a:off x="6336892" y="3645024"/>
            <a:ext cx="3572794" cy="1815882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r>
              <a:rPr lang="en-US" altLang="ko-KR" sz="1600" dirty="0"/>
              <a:t>&gt;top_level.py</a:t>
            </a:r>
            <a:endParaRPr lang="ko-KR" altLang="ko-KR" sz="1600" dirty="0"/>
          </a:p>
          <a:p>
            <a:pPr latinLnBrk="1"/>
            <a:r>
              <a:rPr lang="en-US" altLang="ko-KR" sz="1600" dirty="0"/>
              <a:t>beginning of sub.py...</a:t>
            </a:r>
          </a:p>
          <a:p>
            <a:pPr latinLnBrk="1"/>
            <a:r>
              <a:rPr lang="en-US" altLang="ko-KR" sz="1600" dirty="0"/>
              <a:t>name : sub</a:t>
            </a:r>
          </a:p>
          <a:p>
            <a:pPr latinLnBrk="1"/>
            <a:r>
              <a:rPr lang="en-US" altLang="ko-KR" sz="1600" dirty="0"/>
              <a:t>end of sub.py...</a:t>
            </a:r>
          </a:p>
          <a:p>
            <a:pPr latinLnBrk="1"/>
            <a:r>
              <a:rPr lang="en-US" altLang="ko-KR" sz="1600" dirty="0"/>
              <a:t>beginning of top_level.py...</a:t>
            </a:r>
          </a:p>
          <a:p>
            <a:pPr latinLnBrk="1"/>
            <a:r>
              <a:rPr lang="en-US" altLang="ko-KR" sz="1600" dirty="0"/>
              <a:t>name : __main__</a:t>
            </a:r>
          </a:p>
          <a:p>
            <a:r>
              <a:rPr lang="en-US" altLang="ko-KR" sz="1600" dirty="0"/>
              <a:t>end of top_leve.py...</a:t>
            </a:r>
          </a:p>
        </p:txBody>
      </p:sp>
    </p:spTree>
    <p:extLst>
      <p:ext uri="{BB962C8B-B14F-4D97-AF65-F5344CB8AC3E}">
        <p14:creationId xmlns:p14="http://schemas.microsoft.com/office/powerpoint/2010/main" val="146773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모듈 만들기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34954" y="991639"/>
            <a:ext cx="8164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b="1" dirty="0"/>
              <a:t>메인 모듈과 하위 모듈</a:t>
            </a:r>
            <a:r>
              <a:rPr lang="en-US" altLang="ko-KR" b="1" dirty="0"/>
              <a:t>(Sub Module)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b="1" dirty="0"/>
          </a:p>
        </p:txBody>
      </p:sp>
      <p:sp>
        <p:nvSpPr>
          <p:cNvPr id="10" name="직사각형 9"/>
          <p:cNvSpPr/>
          <p:nvPr/>
        </p:nvSpPr>
        <p:spPr>
          <a:xfrm>
            <a:off x="2194290" y="3315464"/>
            <a:ext cx="3573424" cy="14401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# top_level.py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import sub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print("beginning of top_leve.py...")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print('name : {0}'.format(__name__))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print("end of top_leve.py...")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213683" y="1617906"/>
            <a:ext cx="3698857" cy="13589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# sub.py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if __name__ == '__main__':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print("beginning of sub.py...")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print('name : {0}'.format(__name__))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print("end of sub.py...")</a:t>
            </a:r>
          </a:p>
        </p:txBody>
      </p:sp>
      <p:sp>
        <p:nvSpPr>
          <p:cNvPr id="14" name="직사각형 2"/>
          <p:cNvSpPr>
            <a:spLocks noChangeArrowheads="1"/>
          </p:cNvSpPr>
          <p:nvPr/>
        </p:nvSpPr>
        <p:spPr bwMode="auto">
          <a:xfrm>
            <a:off x="6198120" y="2161302"/>
            <a:ext cx="4209031" cy="2308324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r>
              <a:rPr lang="en-US" altLang="ko-KR" sz="1600" dirty="0"/>
              <a:t>&gt;top_level.py</a:t>
            </a:r>
          </a:p>
          <a:p>
            <a:r>
              <a:rPr lang="en-US" altLang="ko-KR" sz="1600" dirty="0"/>
              <a:t>beginning of top_level.py...</a:t>
            </a:r>
          </a:p>
          <a:p>
            <a:pPr latinLnBrk="1"/>
            <a:r>
              <a:rPr lang="en-US" altLang="ko-KR" sz="1600" dirty="0"/>
              <a:t>name : __main__</a:t>
            </a:r>
          </a:p>
          <a:p>
            <a:r>
              <a:rPr lang="en-US" altLang="ko-KR" sz="1600" dirty="0"/>
              <a:t>end of top_level.py...</a:t>
            </a:r>
          </a:p>
          <a:p>
            <a:pPr latinLnBrk="1"/>
            <a:endParaRPr lang="en-US" altLang="ko-KR" sz="1600" dirty="0"/>
          </a:p>
          <a:p>
            <a:pPr latinLnBrk="1"/>
            <a:r>
              <a:rPr lang="en-US" altLang="ko-KR" sz="1600" dirty="0"/>
              <a:t>&gt;sub.py</a:t>
            </a:r>
          </a:p>
          <a:p>
            <a:pPr latinLnBrk="1"/>
            <a:r>
              <a:rPr lang="en-US" altLang="ko-KR" sz="1600" dirty="0"/>
              <a:t>beginning of sub.py...</a:t>
            </a:r>
          </a:p>
          <a:p>
            <a:pPr latinLnBrk="1"/>
            <a:r>
              <a:rPr lang="en-US" altLang="ko-KR" sz="1600" dirty="0"/>
              <a:t>name : __main__</a:t>
            </a:r>
          </a:p>
          <a:p>
            <a:pPr latinLnBrk="1"/>
            <a:r>
              <a:rPr lang="en-US" altLang="ko-KR" sz="1600" dirty="0"/>
              <a:t>end of sub.py...</a:t>
            </a:r>
          </a:p>
        </p:txBody>
      </p:sp>
      <p:sp>
        <p:nvSpPr>
          <p:cNvPr id="15" name="사각형 설명선 14"/>
          <p:cNvSpPr/>
          <p:nvPr/>
        </p:nvSpPr>
        <p:spPr>
          <a:xfrm>
            <a:off x="7962834" y="1347457"/>
            <a:ext cx="2444317" cy="581025"/>
          </a:xfrm>
          <a:prstGeom prst="wedgeRectCallout">
            <a:avLst>
              <a:gd name="adj1" fmla="val -63333"/>
              <a:gd name="adj2" fmla="val 9839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sub.py</a:t>
            </a:r>
            <a:r>
              <a:rPr lang="ko-KR" altLang="en-US" sz="12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의 </a:t>
            </a:r>
            <a:r>
              <a:rPr lang="ko-KR" altLang="en-US" sz="1200" kern="10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출력문들이</a:t>
            </a:r>
            <a:r>
              <a:rPr lang="ko-KR" altLang="en-US" sz="12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 실행되지 않았습니다</a:t>
            </a:r>
            <a:r>
              <a:rPr lang="en-US" sz="12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1200" kern="1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7" name="사각형 설명선 16"/>
          <p:cNvSpPr/>
          <p:nvPr/>
        </p:nvSpPr>
        <p:spPr>
          <a:xfrm>
            <a:off x="7080476" y="5153764"/>
            <a:ext cx="2444317" cy="838200"/>
          </a:xfrm>
          <a:prstGeom prst="wedgeRectCallout">
            <a:avLst>
              <a:gd name="adj1" fmla="val -26165"/>
              <a:gd name="adj2" fmla="val -12632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최상위 수준으로 실행하면</a:t>
            </a:r>
            <a:r>
              <a:rPr lang="en-US" sz="12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 sub </a:t>
            </a:r>
            <a:r>
              <a:rPr lang="ko-KR" altLang="en-US" sz="12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모듈의</a:t>
            </a:r>
            <a:r>
              <a:rPr lang="en-US" sz="12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 __name__ </a:t>
            </a:r>
            <a:r>
              <a:rPr lang="ko-KR" altLang="en-US" sz="12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변수는 </a:t>
            </a:r>
            <a:r>
              <a:rPr lang="en-US" sz="12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‘__main__’</a:t>
            </a:r>
            <a:r>
              <a:rPr lang="ko-KR" altLang="en-US" sz="12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이 되어 </a:t>
            </a:r>
            <a:r>
              <a:rPr lang="ko-KR" altLang="en-US" sz="1200" kern="10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출력문들을</a:t>
            </a:r>
            <a:r>
              <a:rPr lang="ko-KR" altLang="en-US" sz="12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 실행합니다</a:t>
            </a:r>
            <a:r>
              <a:rPr lang="en-US" sz="12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1200" kern="1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15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패키지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61673" y="980727"/>
            <a:ext cx="8164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b="1" dirty="0"/>
              <a:t>패키지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모듈의 모음 </a:t>
            </a:r>
            <a:r>
              <a:rPr lang="en-US" altLang="ko-KR" dirty="0"/>
              <a:t>(</a:t>
            </a:r>
            <a:r>
              <a:rPr lang="ko-KR" altLang="en-US" dirty="0"/>
              <a:t>모듈의 계층구조</a:t>
            </a:r>
            <a:r>
              <a:rPr lang="en-US" altLang="ko-KR" dirty="0"/>
              <a:t>)</a:t>
            </a:r>
            <a:endParaRPr lang="ko-KR" altLang="en-US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 err="1"/>
              <a:t>파이썬의</a:t>
            </a:r>
            <a:r>
              <a:rPr lang="ko-KR" altLang="en-US" dirty="0"/>
              <a:t> 모듈 이름 공간을 구조화 하는 한 방법</a:t>
            </a:r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279" y="2348880"/>
            <a:ext cx="3194320" cy="424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사각형 설명선 7"/>
          <p:cNvSpPr/>
          <p:nvPr/>
        </p:nvSpPr>
        <p:spPr>
          <a:xfrm>
            <a:off x="6528048" y="2708921"/>
            <a:ext cx="2736304" cy="653033"/>
          </a:xfrm>
          <a:prstGeom prst="wedgeRectCallout">
            <a:avLst>
              <a:gd name="adj1" fmla="val -63333"/>
              <a:gd name="adj2" fmla="val 9839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1"/>
            <a:r>
              <a:rPr lang="ko-KR" altLang="en-US" sz="1400" dirty="0" err="1"/>
              <a:t>파이썬</a:t>
            </a:r>
            <a:r>
              <a:rPr lang="ko-KR" altLang="en-US" sz="1400" dirty="0"/>
              <a:t> 내장 라이브러리 중 </a:t>
            </a:r>
            <a:r>
              <a:rPr lang="en-US" altLang="ko-KR" sz="1400" dirty="0"/>
              <a:t>XML </a:t>
            </a:r>
            <a:r>
              <a:rPr lang="ko-KR" altLang="en-US" sz="1400" dirty="0"/>
              <a:t>패키지의 디렉터리 구조</a:t>
            </a:r>
            <a:r>
              <a:rPr lang="en-US" sz="14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1400" kern="1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72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/>
              <a:t>자료형 </a:t>
            </a:r>
            <a:r>
              <a:rPr lang="en-US" altLang="ko-KR" b="1"/>
              <a:t>- </a:t>
            </a:r>
            <a:r>
              <a:rPr lang="ko-KR" altLang="en-US" b="1"/>
              <a:t>정수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919536" y="1052737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/>
              <a:t>정수도 분모</a:t>
            </a:r>
            <a:r>
              <a:rPr lang="en-US" altLang="ko-KR"/>
              <a:t>(denominator)</a:t>
            </a:r>
            <a:r>
              <a:rPr lang="ko-KR" altLang="en-US"/>
              <a:t>와 분자</a:t>
            </a:r>
            <a:r>
              <a:rPr lang="en-US" altLang="ko-KR"/>
              <a:t>(numerator)</a:t>
            </a:r>
            <a:r>
              <a:rPr lang="ko-KR" altLang="en-US"/>
              <a:t>로 표시해서 최적의 유리수 값을 표시한다</a:t>
            </a:r>
            <a:r>
              <a:rPr lang="en-US" altLang="ko-KR"/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19536" y="3228476"/>
            <a:ext cx="82089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/>
              <a:t>숫자에 대한 범위 확인하기</a:t>
            </a:r>
            <a:endParaRPr lang="en-US" altLang="ko-KR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/>
              <a:t>바이트로 생성된 숫자 문자열을 받아서 정수로 변환 가능</a:t>
            </a:r>
            <a:endParaRPr lang="en-US" altLang="ko-KR" sz="160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/>
              <a:t>빅 엔디언과 리틀 엔디언이 있으므로 변환하는 숫자의 값들이 위치를 확인해서 정수로 변환되고 다시 바이트로 전환하면 변환 전의 값으로 처리된다</a:t>
            </a:r>
            <a:r>
              <a:rPr lang="en-US" altLang="ko-KR" sz="1600"/>
              <a:t>.</a:t>
            </a:r>
            <a:endParaRPr lang="ko-KR" altLang="en-US" sz="1600"/>
          </a:p>
        </p:txBody>
      </p:sp>
      <p:sp>
        <p:nvSpPr>
          <p:cNvPr id="10" name="직사각형 9"/>
          <p:cNvSpPr/>
          <p:nvPr/>
        </p:nvSpPr>
        <p:spPr>
          <a:xfrm>
            <a:off x="2495600" y="4440841"/>
            <a:ext cx="6192688" cy="20852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c = bytes('123', encoding="utf-16be")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 c 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d = int.from_bytes(c, 'big')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 d 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 = bytes('123', encoding="utf-16le")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 c 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e = int.from_bytes(c, 'little')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 e 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495600" y="1827714"/>
            <a:ext cx="6192688" cy="11338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x = 100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 x.real 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 x.denominator 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 x.numerator )</a:t>
            </a:r>
            <a:endParaRPr lang="ko-KR" alt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6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패키지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61673" y="980728"/>
            <a:ext cx="81640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b="1" dirty="0"/>
              <a:t>패키지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 err="1"/>
              <a:t>디렉토리가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 err="1"/>
              <a:t>파이썬의</a:t>
            </a:r>
            <a:r>
              <a:rPr lang="ko-KR" altLang="en-US" dirty="0"/>
              <a:t> 패키지</a:t>
            </a:r>
            <a:r>
              <a:rPr lang="en-US" altLang="ko-KR" dirty="0"/>
              <a:t>’</a:t>
            </a:r>
            <a:r>
              <a:rPr lang="ko-KR" altLang="en-US" dirty="0"/>
              <a:t>로 인정받으려면 </a:t>
            </a:r>
            <a:r>
              <a:rPr lang="en-US" altLang="ko-KR" dirty="0"/>
              <a:t>__init__.py </a:t>
            </a:r>
            <a:r>
              <a:rPr lang="ko-KR" altLang="en-US" dirty="0"/>
              <a:t>파일을 경로에 갖고 있어야 합니다</a:t>
            </a:r>
            <a:r>
              <a:rPr lang="en-US" altLang="ko-KR" dirty="0"/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/>
              <a:t>__init__.py </a:t>
            </a:r>
            <a:r>
              <a:rPr lang="ko-KR" altLang="en-US" dirty="0"/>
              <a:t>파일은 대개 비워두는 것이 보통입니다</a:t>
            </a:r>
            <a:r>
              <a:rPr lang="en-US" altLang="ko-KR" dirty="0"/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/>
              <a:t>__init__.py </a:t>
            </a:r>
            <a:r>
              <a:rPr lang="ko-KR" altLang="en-US" dirty="0"/>
              <a:t>파일의 내용을 편집하는 경우는 </a:t>
            </a:r>
            <a:r>
              <a:rPr lang="en-US" altLang="ko-KR" dirty="0"/>
              <a:t>__all__</a:t>
            </a:r>
            <a:r>
              <a:rPr lang="ko-KR" altLang="en-US" dirty="0"/>
              <a:t>은 코드를 실행할 때 패키지로부터 반입할 모듈의 목록을 정의하기 위해 사용합니다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217" y="3068960"/>
            <a:ext cx="4744229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61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패키지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61673" y="980728"/>
            <a:ext cx="81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b="1" dirty="0"/>
              <a:t>패키지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172200" y="1295400"/>
            <a:ext cx="3505200" cy="1524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6476365" y="1600200"/>
          <a:ext cx="2952328" cy="111252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572768"/>
                <a:gridCol w="1379560"/>
              </a:tblGrid>
              <a:tr h="228600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</a:rPr>
                        <a:t>calc_tester.py</a:t>
                      </a:r>
                      <a:endParaRPr lang="en-US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28600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400" kern="100" dirty="0" err="1">
                          <a:effectLst/>
                        </a:rPr>
                        <a:t>my_package</a:t>
                      </a:r>
                      <a:r>
                        <a:rPr lang="en-US" sz="1400" kern="100" dirty="0">
                          <a:effectLst/>
                        </a:rPr>
                        <a:t>\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28600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400" kern="100" dirty="0" smtClean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</a:rPr>
                        <a:t>    __</a:t>
                      </a:r>
                      <a:r>
                        <a:rPr lang="en-US" sz="1400" kern="100" dirty="0">
                          <a:effectLst/>
                        </a:rPr>
                        <a:t>init__.py</a:t>
                      </a:r>
                      <a:endParaRPr lang="en-US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28600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</a:rPr>
                        <a:t>   calculator.py</a:t>
                      </a:r>
                      <a:endParaRPr lang="en-US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cxnSp>
        <p:nvCxnSpPr>
          <p:cNvPr id="12" name="꺾인 연결선 11"/>
          <p:cNvCxnSpPr/>
          <p:nvPr/>
        </p:nvCxnSpPr>
        <p:spPr>
          <a:xfrm rot="16200000" flipH="1">
            <a:off x="7324050" y="1602319"/>
            <a:ext cx="95250" cy="143414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/>
          <p:nvPr/>
        </p:nvCxnSpPr>
        <p:spPr>
          <a:xfrm rot="16200000" flipH="1">
            <a:off x="7216589" y="1757406"/>
            <a:ext cx="305411" cy="142938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24001"/>
            <a:ext cx="190500" cy="1905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5" name="그림 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965" y="2238485"/>
            <a:ext cx="190500" cy="1905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7" name="그림 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865" y="2473825"/>
            <a:ext cx="190500" cy="1905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8" name="그림 25" descr="https://encrypted-tbn3.gstatic.com/images?q=tbn:ANd9GcQWrVhz23wje7kG4SNDadmb1djTJYiQHbU0t6O7xLpcNU3Loc5w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176" y="1885950"/>
            <a:ext cx="161925" cy="17145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9" name="직사각형 18"/>
          <p:cNvSpPr/>
          <p:nvPr/>
        </p:nvSpPr>
        <p:spPr>
          <a:xfrm>
            <a:off x="2194290" y="3068960"/>
            <a:ext cx="4130310" cy="18417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# calc_tester.py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from </a:t>
            </a:r>
            <a:r>
              <a:rPr lang="en-US" altLang="ko-KR" sz="1600" dirty="0" err="1">
                <a:solidFill>
                  <a:schemeClr val="tx1"/>
                </a:solidFill>
              </a:rPr>
              <a:t>my_package</a:t>
            </a:r>
            <a:r>
              <a:rPr lang="en-US" altLang="ko-KR" sz="1600" dirty="0">
                <a:solidFill>
                  <a:schemeClr val="tx1"/>
                </a:solidFill>
              </a:rPr>
              <a:t> import calculator 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print(</a:t>
            </a:r>
            <a:r>
              <a:rPr lang="en-US" altLang="ko-KR" sz="1600" dirty="0" err="1">
                <a:solidFill>
                  <a:schemeClr val="tx1"/>
                </a:solidFill>
              </a:rPr>
              <a:t>calculator.plus</a:t>
            </a:r>
            <a:r>
              <a:rPr lang="en-US" altLang="ko-KR" sz="1600" dirty="0">
                <a:solidFill>
                  <a:schemeClr val="tx1"/>
                </a:solidFill>
              </a:rPr>
              <a:t>(10, 5))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print(</a:t>
            </a:r>
            <a:r>
              <a:rPr lang="en-US" altLang="ko-KR" sz="1600" dirty="0" err="1">
                <a:solidFill>
                  <a:schemeClr val="tx1"/>
                </a:solidFill>
              </a:rPr>
              <a:t>calculator.minus</a:t>
            </a:r>
            <a:r>
              <a:rPr lang="en-US" altLang="ko-KR" sz="1600" dirty="0">
                <a:solidFill>
                  <a:schemeClr val="tx1"/>
                </a:solidFill>
              </a:rPr>
              <a:t>(10, 5))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print(</a:t>
            </a:r>
            <a:r>
              <a:rPr lang="en-US" altLang="ko-KR" sz="1600" dirty="0" err="1">
                <a:solidFill>
                  <a:schemeClr val="tx1"/>
                </a:solidFill>
              </a:rPr>
              <a:t>calculator.multiply</a:t>
            </a:r>
            <a:r>
              <a:rPr lang="en-US" altLang="ko-KR" sz="1600" dirty="0">
                <a:solidFill>
                  <a:schemeClr val="tx1"/>
                </a:solidFill>
              </a:rPr>
              <a:t>(10, 5))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print(</a:t>
            </a:r>
            <a:r>
              <a:rPr lang="en-US" altLang="ko-KR" sz="1600" dirty="0" err="1">
                <a:solidFill>
                  <a:schemeClr val="tx1"/>
                </a:solidFill>
              </a:rPr>
              <a:t>calculator.divide</a:t>
            </a:r>
            <a:r>
              <a:rPr lang="en-US" altLang="ko-KR" sz="1600" dirty="0">
                <a:solidFill>
                  <a:schemeClr val="tx1"/>
                </a:solidFill>
              </a:rPr>
              <a:t>(10, 5))</a:t>
            </a:r>
          </a:p>
        </p:txBody>
      </p:sp>
      <p:sp>
        <p:nvSpPr>
          <p:cNvPr id="20" name="직사각형 2"/>
          <p:cNvSpPr>
            <a:spLocks noChangeArrowheads="1"/>
          </p:cNvSpPr>
          <p:nvPr/>
        </p:nvSpPr>
        <p:spPr bwMode="auto">
          <a:xfrm>
            <a:off x="2224771" y="5157193"/>
            <a:ext cx="4128405" cy="1323439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latinLnBrk="1"/>
            <a:r>
              <a:rPr lang="it-IT" altLang="ko-KR" sz="1600" dirty="0"/>
              <a:t>&gt;calc_tester.py</a:t>
            </a:r>
          </a:p>
          <a:p>
            <a:pPr latinLnBrk="1"/>
            <a:r>
              <a:rPr lang="it-IT" altLang="ko-KR" sz="1600" dirty="0"/>
              <a:t>15</a:t>
            </a:r>
          </a:p>
          <a:p>
            <a:pPr latinLnBrk="1"/>
            <a:r>
              <a:rPr lang="it-IT" altLang="ko-KR" sz="1600" dirty="0"/>
              <a:t>5</a:t>
            </a:r>
          </a:p>
          <a:p>
            <a:pPr latinLnBrk="1"/>
            <a:r>
              <a:rPr lang="it-IT" altLang="ko-KR" sz="1600" dirty="0"/>
              <a:t>50</a:t>
            </a:r>
          </a:p>
          <a:p>
            <a:pPr latinLnBrk="1"/>
            <a:r>
              <a:rPr lang="it-IT" altLang="ko-KR" sz="1600" dirty="0"/>
              <a:t>2.0</a:t>
            </a:r>
          </a:p>
        </p:txBody>
      </p:sp>
    </p:spTree>
    <p:extLst>
      <p:ext uri="{BB962C8B-B14F-4D97-AF65-F5344CB8AC3E}">
        <p14:creationId xmlns:p14="http://schemas.microsoft.com/office/powerpoint/2010/main" val="311588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121" y="1124745"/>
            <a:ext cx="31718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991544" y="2204864"/>
            <a:ext cx="4693798" cy="8640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#meeny.py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</a:rPr>
              <a:t> test():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print('module name : {0}'.format(__name__))</a:t>
            </a:r>
          </a:p>
        </p:txBody>
      </p:sp>
      <p:sp>
        <p:nvSpPr>
          <p:cNvPr id="5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패키지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991544" y="1160760"/>
            <a:ext cx="4693798" cy="8640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#eeny.py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</a:rPr>
              <a:t> test():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print('module name : {0}'.format(__name__))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991544" y="3262792"/>
            <a:ext cx="4693798" cy="8640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#miny.py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</a:rPr>
              <a:t> test():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print('module name : {0}'.format(__name__))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991544" y="4279288"/>
            <a:ext cx="4693798" cy="8640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#moe.py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</a:rPr>
              <a:t> test():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print('module name : {0}'.format(__name__))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003638" y="5517232"/>
            <a:ext cx="4693798" cy="7200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#__init__.py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__all__ = ['</a:t>
            </a:r>
            <a:r>
              <a:rPr lang="en-US" altLang="ko-KR" sz="1600" dirty="0" err="1">
                <a:solidFill>
                  <a:schemeClr val="tx1"/>
                </a:solidFill>
              </a:rPr>
              <a:t>eeny</a:t>
            </a:r>
            <a:r>
              <a:rPr lang="en-US" altLang="ko-KR" sz="1600" dirty="0">
                <a:solidFill>
                  <a:schemeClr val="tx1"/>
                </a:solidFill>
              </a:rPr>
              <a:t>', '</a:t>
            </a:r>
            <a:r>
              <a:rPr lang="en-US" altLang="ko-KR" sz="1600" dirty="0" err="1">
                <a:solidFill>
                  <a:schemeClr val="tx1"/>
                </a:solidFill>
              </a:rPr>
              <a:t>meeny</a:t>
            </a:r>
            <a:r>
              <a:rPr lang="en-US" altLang="ko-KR" sz="1600" dirty="0">
                <a:solidFill>
                  <a:schemeClr val="tx1"/>
                </a:solidFill>
              </a:rPr>
              <a:t>', '</a:t>
            </a:r>
            <a:r>
              <a:rPr lang="en-US" altLang="ko-KR" sz="1600" dirty="0" err="1">
                <a:solidFill>
                  <a:schemeClr val="tx1"/>
                </a:solidFill>
              </a:rPr>
              <a:t>miny</a:t>
            </a:r>
            <a:r>
              <a:rPr lang="en-US" altLang="ko-KR" sz="1600" dirty="0">
                <a:solidFill>
                  <a:schemeClr val="tx1"/>
                </a:solidFill>
              </a:rPr>
              <a:t>', '</a:t>
            </a:r>
            <a:r>
              <a:rPr lang="en-US" altLang="ko-KR" sz="1600" dirty="0" err="1">
                <a:solidFill>
                  <a:schemeClr val="tx1"/>
                </a:solidFill>
              </a:rPr>
              <a:t>moe</a:t>
            </a:r>
            <a:r>
              <a:rPr lang="en-US" altLang="ko-KR" sz="1600" dirty="0">
                <a:solidFill>
                  <a:schemeClr val="tx1"/>
                </a:solidFill>
              </a:rPr>
              <a:t>']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032104" y="3068960"/>
            <a:ext cx="3315841" cy="19442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#song_test.py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from </a:t>
            </a:r>
            <a:r>
              <a:rPr lang="en-US" altLang="ko-KR" sz="1600" dirty="0" err="1">
                <a:solidFill>
                  <a:schemeClr val="tx1"/>
                </a:solidFill>
              </a:rPr>
              <a:t>luv_song</a:t>
            </a:r>
            <a:r>
              <a:rPr lang="en-US" altLang="ko-KR" sz="1600" dirty="0">
                <a:solidFill>
                  <a:schemeClr val="tx1"/>
                </a:solidFill>
              </a:rPr>
              <a:t> import *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 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eeny.test</a:t>
            </a:r>
            <a:r>
              <a:rPr lang="en-US" altLang="ko-KR" sz="1600" dirty="0">
                <a:solidFill>
                  <a:schemeClr val="tx1"/>
                </a:solidFill>
              </a:rPr>
              <a:t>()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meeny.test</a:t>
            </a:r>
            <a:r>
              <a:rPr lang="en-US" altLang="ko-KR" sz="1600" dirty="0">
                <a:solidFill>
                  <a:schemeClr val="tx1"/>
                </a:solidFill>
              </a:rPr>
              <a:t>()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miny.test</a:t>
            </a:r>
            <a:r>
              <a:rPr lang="en-US" altLang="ko-KR" sz="1600" dirty="0">
                <a:solidFill>
                  <a:schemeClr val="tx1"/>
                </a:solidFill>
              </a:rPr>
              <a:t>()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moe.test</a:t>
            </a:r>
            <a:r>
              <a:rPr lang="en-US" altLang="ko-KR" sz="16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11" name="직사각형 2"/>
          <p:cNvSpPr>
            <a:spLocks noChangeArrowheads="1"/>
          </p:cNvSpPr>
          <p:nvPr/>
        </p:nvSpPr>
        <p:spPr bwMode="auto">
          <a:xfrm>
            <a:off x="7073996" y="5221650"/>
            <a:ext cx="2706321" cy="1384995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latinLnBrk="1"/>
            <a:r>
              <a:rPr lang="en-US" altLang="ko-KR" sz="1400" dirty="0"/>
              <a:t>&gt;song_test.py</a:t>
            </a:r>
            <a:endParaRPr lang="ko-KR" altLang="ko-KR" sz="1400" dirty="0"/>
          </a:p>
          <a:p>
            <a:pPr latinLnBrk="1"/>
            <a:r>
              <a:rPr lang="en-US" altLang="ko-KR" sz="1400" dirty="0"/>
              <a:t>module name : </a:t>
            </a:r>
            <a:r>
              <a:rPr lang="en-US" altLang="ko-KR" sz="1400" dirty="0" err="1"/>
              <a:t>luv_song.eeny</a:t>
            </a:r>
            <a:endParaRPr lang="ko-KR" altLang="ko-KR" sz="1400" dirty="0"/>
          </a:p>
          <a:p>
            <a:pPr latinLnBrk="1"/>
            <a:r>
              <a:rPr lang="en-US" altLang="ko-KR" sz="1400" dirty="0"/>
              <a:t>module name : </a:t>
            </a:r>
            <a:r>
              <a:rPr lang="en-US" altLang="ko-KR" sz="1400" dirty="0" err="1"/>
              <a:t>luv_song.meeny</a:t>
            </a:r>
            <a:endParaRPr lang="ko-KR" altLang="ko-KR" sz="1400" dirty="0"/>
          </a:p>
          <a:p>
            <a:pPr latinLnBrk="1"/>
            <a:r>
              <a:rPr lang="en-US" altLang="ko-KR" sz="1400" dirty="0"/>
              <a:t>module name : </a:t>
            </a:r>
            <a:r>
              <a:rPr lang="en-US" altLang="ko-KR" sz="1400" dirty="0" err="1"/>
              <a:t>luv_song.miny</a:t>
            </a:r>
            <a:endParaRPr lang="ko-KR" altLang="ko-KR" sz="1400" dirty="0"/>
          </a:p>
          <a:p>
            <a:pPr latinLnBrk="1"/>
            <a:r>
              <a:rPr lang="en-US" altLang="ko-KR" sz="1400" dirty="0"/>
              <a:t>module name : </a:t>
            </a:r>
            <a:r>
              <a:rPr lang="en-US" altLang="ko-KR" sz="1400" dirty="0" err="1"/>
              <a:t>luv_song.moe</a:t>
            </a:r>
            <a:endParaRPr lang="ko-KR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68064622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패키지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61673" y="908720"/>
            <a:ext cx="81640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b="1" dirty="0"/>
              <a:t>site-package </a:t>
            </a:r>
            <a:endParaRPr lang="ko-KR" altLang="en-US" b="1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 err="1"/>
              <a:t>파이썬의</a:t>
            </a:r>
            <a:r>
              <a:rPr lang="ko-KR" altLang="en-US" dirty="0"/>
              <a:t> 기본 라이브러리 패키지 외에 추가적인 패키지를 설치하는 </a:t>
            </a:r>
            <a:r>
              <a:rPr lang="ko-KR" altLang="en-US" dirty="0" err="1"/>
              <a:t>디렉토리</a:t>
            </a: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 err="1"/>
              <a:t>site_package</a:t>
            </a:r>
            <a:r>
              <a:rPr lang="en-US" altLang="ko-KR" dirty="0"/>
              <a:t> </a:t>
            </a:r>
            <a:r>
              <a:rPr lang="ko-KR" altLang="en-US" dirty="0" err="1"/>
              <a:t>디렉토리에</a:t>
            </a:r>
            <a:r>
              <a:rPr lang="ko-KR" altLang="en-US" dirty="0"/>
              <a:t> 여러 가지 소프트웨어가 사용할 공통 모듈을 넣어두면 물리적인 경로에 </a:t>
            </a:r>
            <a:r>
              <a:rPr lang="ko-KR" altLang="en-US" dirty="0" err="1"/>
              <a:t>구애받지</a:t>
            </a:r>
            <a:r>
              <a:rPr lang="ko-KR" altLang="en-US" dirty="0"/>
              <a:t> 않고 모듈에 접근하여 반입할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4" y="2924944"/>
            <a:ext cx="7289111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793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패키지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61673" y="881715"/>
            <a:ext cx="81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b="1" dirty="0" err="1"/>
              <a:t>파이썬</a:t>
            </a:r>
            <a:r>
              <a:rPr lang="ko-KR" altLang="en-US" b="1" dirty="0"/>
              <a:t> 내장 함수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286" y="1340768"/>
            <a:ext cx="7632848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94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/>
              <a:t>파이썬 표준 라이브러리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682628" y="958458"/>
            <a:ext cx="8164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b="1" dirty="0" err="1"/>
              <a:t>setdefault</a:t>
            </a:r>
            <a:r>
              <a:rPr lang="en-US" altLang="ko-KR" b="1" dirty="0"/>
              <a:t>()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ko-KR" dirty="0"/>
              <a:t>get()</a:t>
            </a:r>
            <a:r>
              <a:rPr lang="ko-KR" altLang="en-US" dirty="0"/>
              <a:t>함수와 같지만</a:t>
            </a:r>
            <a:r>
              <a:rPr lang="en-US" altLang="ko-KR" dirty="0"/>
              <a:t>, </a:t>
            </a:r>
            <a:r>
              <a:rPr lang="ko-KR" altLang="en-US" dirty="0"/>
              <a:t>키가 누락된 경우 </a:t>
            </a:r>
            <a:r>
              <a:rPr lang="ko-KR" altLang="en-US" dirty="0" err="1"/>
              <a:t>딕셔너리</a:t>
            </a:r>
            <a:r>
              <a:rPr lang="ko-KR" altLang="en-US" dirty="0"/>
              <a:t> 항목을 할당 할 수 있다</a:t>
            </a:r>
            <a:r>
              <a:rPr lang="en-US" altLang="ko-KR" dirty="0"/>
              <a:t> 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567608" y="1988840"/>
            <a:ext cx="7141850" cy="2664296"/>
          </a:xfrm>
          <a:prstGeom prst="rect">
            <a:avLst/>
          </a:prstGeom>
          <a:solidFill>
            <a:schemeClr val="accent6">
              <a:lumMod val="20000"/>
              <a:lumOff val="80000"/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>
                <a:solidFill>
                  <a:schemeClr val="tx1"/>
                </a:solidFill>
              </a:rPr>
              <a:t>periodic_table</a:t>
            </a:r>
            <a:r>
              <a:rPr lang="en-US" altLang="ko-KR" sz="1600" dirty="0">
                <a:solidFill>
                  <a:schemeClr val="tx1"/>
                </a:solidFill>
              </a:rPr>
              <a:t>={'Hydrogen':1, 'Helium':2}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print(</a:t>
            </a:r>
            <a:r>
              <a:rPr lang="en-US" altLang="ko-KR" sz="1600" dirty="0" err="1">
                <a:solidFill>
                  <a:schemeClr val="tx1"/>
                </a:solidFill>
              </a:rPr>
              <a:t>periodic_table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carbon = </a:t>
            </a:r>
            <a:r>
              <a:rPr lang="en-US" altLang="ko-KR" sz="1600" dirty="0" err="1">
                <a:solidFill>
                  <a:schemeClr val="tx1"/>
                </a:solidFill>
              </a:rPr>
              <a:t>periodic_table.setdefault</a:t>
            </a:r>
            <a:r>
              <a:rPr lang="en-US" altLang="ko-KR" sz="1600" dirty="0">
                <a:solidFill>
                  <a:schemeClr val="tx1"/>
                </a:solidFill>
              </a:rPr>
              <a:t>('Carbon', 12)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carbon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periodic_table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helium = </a:t>
            </a:r>
            <a:r>
              <a:rPr lang="en-US" altLang="ko-KR" sz="1600" dirty="0" err="1">
                <a:solidFill>
                  <a:schemeClr val="tx1"/>
                </a:solidFill>
              </a:rPr>
              <a:t>periodic_table.setdefault</a:t>
            </a:r>
            <a:r>
              <a:rPr lang="en-US" altLang="ko-KR" sz="1600" dirty="0">
                <a:solidFill>
                  <a:schemeClr val="tx1"/>
                </a:solidFill>
              </a:rPr>
              <a:t>('Helium', 12)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helium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periodic_table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44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/>
              <a:t>파이썬 표준 라이브러리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761673" y="871552"/>
            <a:ext cx="81640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b="1" dirty="0" err="1"/>
              <a:t>defaultdict</a:t>
            </a:r>
            <a:r>
              <a:rPr lang="en-US" altLang="ko-KR" b="1" dirty="0"/>
              <a:t>()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ko-KR" altLang="en-US" dirty="0" err="1"/>
              <a:t>딕셔너리를</a:t>
            </a:r>
            <a:r>
              <a:rPr lang="ko-KR" altLang="en-US" dirty="0"/>
              <a:t> </a:t>
            </a:r>
            <a:r>
              <a:rPr lang="ko-KR" altLang="en-US" dirty="0" err="1"/>
              <a:t>생서할</a:t>
            </a:r>
            <a:r>
              <a:rPr lang="ko-KR" altLang="en-US" dirty="0"/>
              <a:t> 때 모든 새 키에 대한 기본값을 먼저 지정한다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ko-KR" dirty="0" err="1"/>
              <a:t>defaultdict</a:t>
            </a:r>
            <a:r>
              <a:rPr lang="en-US" altLang="ko-KR" dirty="0"/>
              <a:t>()</a:t>
            </a:r>
            <a:r>
              <a:rPr lang="ko-KR" altLang="en-US" dirty="0"/>
              <a:t>의 인자는 값을 누락된 키에 할당하여 반환하는 함수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ko-KR" altLang="en-US" dirty="0"/>
              <a:t>빈 기본값을 반환하기 위해 </a:t>
            </a:r>
            <a:r>
              <a:rPr lang="en-US" altLang="ko-KR" dirty="0" err="1"/>
              <a:t>int</a:t>
            </a:r>
            <a:r>
              <a:rPr lang="en-US" altLang="ko-KR" dirty="0"/>
              <a:t>()</a:t>
            </a:r>
            <a:r>
              <a:rPr lang="ko-KR" altLang="en-US" dirty="0"/>
              <a:t>는 정수 </a:t>
            </a:r>
            <a:r>
              <a:rPr lang="en-US" altLang="ko-KR" dirty="0"/>
              <a:t>0, list()</a:t>
            </a:r>
            <a:r>
              <a:rPr lang="ko-KR" altLang="en-US" dirty="0"/>
              <a:t>는 </a:t>
            </a:r>
            <a:r>
              <a:rPr lang="ko-KR" altLang="en-US" dirty="0" err="1"/>
              <a:t>빈리스트</a:t>
            </a:r>
            <a:r>
              <a:rPr lang="en-US" altLang="ko-KR" dirty="0"/>
              <a:t>[], </a:t>
            </a:r>
            <a:r>
              <a:rPr lang="en-US" altLang="ko-KR" dirty="0" err="1"/>
              <a:t>dict</a:t>
            </a:r>
            <a:r>
              <a:rPr lang="en-US" altLang="ko-KR" dirty="0"/>
              <a:t>()</a:t>
            </a:r>
            <a:r>
              <a:rPr lang="ko-KR" altLang="en-US" dirty="0"/>
              <a:t>는 </a:t>
            </a:r>
            <a:r>
              <a:rPr lang="en-US" altLang="ko-KR" dirty="0"/>
              <a:t>{}</a:t>
            </a:r>
            <a:r>
              <a:rPr lang="ko-KR" altLang="en-US" dirty="0"/>
              <a:t>를 반환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646512" y="2483071"/>
            <a:ext cx="7357874" cy="4032448"/>
          </a:xfrm>
          <a:prstGeom prst="rect">
            <a:avLst/>
          </a:prstGeom>
          <a:solidFill>
            <a:schemeClr val="accent6">
              <a:lumMod val="20000"/>
              <a:lumOff val="80000"/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from collections import </a:t>
            </a:r>
            <a:r>
              <a:rPr lang="en-US" altLang="ko-KR" sz="1600" dirty="0" err="1">
                <a:solidFill>
                  <a:schemeClr val="tx1"/>
                </a:solidFill>
              </a:rPr>
              <a:t>defaultdict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periodic_table</a:t>
            </a:r>
            <a:r>
              <a:rPr lang="en-US" altLang="ko-KR" sz="1600" dirty="0">
                <a:solidFill>
                  <a:schemeClr val="tx1"/>
                </a:solidFill>
              </a:rPr>
              <a:t>=</a:t>
            </a:r>
            <a:r>
              <a:rPr lang="en-US" altLang="ko-KR" sz="1600" dirty="0" err="1">
                <a:solidFill>
                  <a:schemeClr val="tx1"/>
                </a:solidFill>
              </a:rPr>
              <a:t>defaultdict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</a:rPr>
              <a:t>int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periodic_table</a:t>
            </a:r>
            <a:r>
              <a:rPr lang="en-US" altLang="ko-KR" sz="1600" dirty="0">
                <a:solidFill>
                  <a:schemeClr val="tx1"/>
                </a:solidFill>
              </a:rPr>
              <a:t>['Hydrogen'] = 1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periodic_table</a:t>
            </a:r>
            <a:r>
              <a:rPr lang="en-US" altLang="ko-KR" sz="1600" dirty="0">
                <a:solidFill>
                  <a:schemeClr val="tx1"/>
                </a:solidFill>
              </a:rPr>
              <a:t>['Lead']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periodic_table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no_idea</a:t>
            </a:r>
            <a:r>
              <a:rPr lang="en-US" altLang="ko-KR" sz="1600" dirty="0">
                <a:solidFill>
                  <a:schemeClr val="tx1"/>
                </a:solidFill>
              </a:rPr>
              <a:t>():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return 'Huh?'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bestiary = </a:t>
            </a:r>
            <a:r>
              <a:rPr lang="en-US" altLang="ko-KR" sz="1600" dirty="0" err="1">
                <a:solidFill>
                  <a:schemeClr val="tx1"/>
                </a:solidFill>
              </a:rPr>
              <a:t>defaultdict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</a:rPr>
              <a:t>no_idea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bestiary['A'] = 'Abominable Snowman'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bestiary['B'] = 'Basilisk'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bestiary['A']  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bestiary['B']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bestiary['C']</a:t>
            </a:r>
          </a:p>
        </p:txBody>
      </p:sp>
    </p:spTree>
    <p:extLst>
      <p:ext uri="{BB962C8B-B14F-4D97-AF65-F5344CB8AC3E}">
        <p14:creationId xmlns:p14="http://schemas.microsoft.com/office/powerpoint/2010/main" val="147998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/>
              <a:t>파이썬 표준 라이브러리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730018" y="879291"/>
            <a:ext cx="8164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b="1" dirty="0" err="1"/>
              <a:t>most_common</a:t>
            </a:r>
            <a:r>
              <a:rPr lang="en-US" altLang="ko-KR" b="1" dirty="0"/>
              <a:t>()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ko-KR" altLang="en-US" dirty="0"/>
              <a:t>모든 요소를 내림차순으로 반환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351584" y="1652074"/>
            <a:ext cx="7357874" cy="4392488"/>
          </a:xfrm>
          <a:prstGeom prst="rect">
            <a:avLst/>
          </a:prstGeom>
          <a:solidFill>
            <a:schemeClr val="accent6">
              <a:lumMod val="20000"/>
              <a:lumOff val="80000"/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from collections import Counter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breakfast = ['spam', 'spam', 'eggs', 'spam']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breakfast_counter=Counter(breakfast)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breakfast_counter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breakfast_counter.most_common()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breakfast_counter.most_common(1)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lunch = ['eggs', 'eggs', 'bacon']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lunch_counter = Counter(lunch)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lunch_counter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breakfast_counter + lunch_counter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breakfast_counter - lunch_counter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lunch_counter - breakfast_counter 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breakfast_counter &amp; lunch_counter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breakfast_counter | lunch_counter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78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/>
              <a:t>파이썬 표준 라이브러리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761673" y="871553"/>
            <a:ext cx="8164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b="1" dirty="0" err="1"/>
              <a:t>OrderedDict</a:t>
            </a:r>
            <a:r>
              <a:rPr lang="en-US" altLang="ko-KR" b="1" dirty="0"/>
              <a:t>()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ko-KR" altLang="en-US" dirty="0"/>
              <a:t>키의 추가 순서를 기억하고</a:t>
            </a:r>
            <a:r>
              <a:rPr lang="en-US" altLang="ko-KR" dirty="0"/>
              <a:t>, </a:t>
            </a:r>
            <a:r>
              <a:rPr lang="ko-KR" altLang="en-US" dirty="0" err="1"/>
              <a:t>이터레이터로부터</a:t>
            </a:r>
            <a:r>
              <a:rPr lang="ko-KR" altLang="en-US" dirty="0"/>
              <a:t> 순서대로 </a:t>
            </a:r>
            <a:r>
              <a:rPr lang="ko-KR" altLang="en-US" dirty="0" err="1"/>
              <a:t>키값을</a:t>
            </a:r>
            <a:r>
              <a:rPr lang="ko-KR" altLang="en-US" dirty="0"/>
              <a:t> 반환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567875" y="1652074"/>
            <a:ext cx="7357874" cy="4392488"/>
          </a:xfrm>
          <a:prstGeom prst="rect">
            <a:avLst/>
          </a:prstGeom>
          <a:solidFill>
            <a:schemeClr val="accent6">
              <a:lumMod val="20000"/>
              <a:lumOff val="80000"/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quotes = { 'Moe' : 'A wise guy, huh?',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   'Larry' : 'Ow!',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   'Curly' : 'Nyuk nyuk!',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  }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for stooge in quotes: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print(stooge)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from collections import OrderDict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quotes = OrderedDict ([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('Moe', 'A wise guy, huh?'),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('Larry', 'ow!'),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('Curly', 'Nyuk nyuk!'),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])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for stooge in quotes: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print(stooge)</a:t>
            </a:r>
          </a:p>
        </p:txBody>
      </p:sp>
    </p:spTree>
    <p:extLst>
      <p:ext uri="{BB962C8B-B14F-4D97-AF65-F5344CB8AC3E}">
        <p14:creationId xmlns:p14="http://schemas.microsoft.com/office/powerpoint/2010/main" val="39340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924833" y="1243852"/>
            <a:ext cx="5267873" cy="332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JBold" pitchFamily="18" charset="-127"/>
              </a:rPr>
              <a:t>   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JBold" pitchFamily="18" charset="-127"/>
              </a:rPr>
              <a:t>Session 10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JBold" pitchFamily="18" charset="-127"/>
              </a:rPr>
              <a:t/>
            </a:r>
            <a:b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JBold" pitchFamily="18" charset="-127"/>
              </a:rPr>
            </a:b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JBold" pitchFamily="18" charset="-127"/>
              </a:rPr>
              <a:t/>
            </a:r>
            <a:b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JBold" pitchFamily="18" charset="-127"/>
              </a:rPr>
            </a:b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JBold" pitchFamily="18" charset="-127"/>
              </a:rPr>
              <a:t/>
            </a:r>
            <a:b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JBold" pitchFamily="18" charset="-127"/>
              </a:rPr>
            </a:b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JBold" pitchFamily="18" charset="-127"/>
              </a:rPr>
              <a:t/>
            </a:r>
            <a:b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JBold" pitchFamily="18" charset="-127"/>
              </a:rPr>
            </a:br>
            <a:endParaRPr lang="ko-KR" altLang="en-US" sz="2800" dirty="0"/>
          </a:p>
          <a:p>
            <a:endParaRPr lang="ko-KR" altLang="en-US" sz="2800" dirty="0"/>
          </a:p>
          <a:p>
            <a:r>
              <a:rPr lang="ko-KR" altLang="en-US" sz="2800" b="1" dirty="0"/>
              <a:t>예외처리 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518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/>
              <a:t>자료형 </a:t>
            </a:r>
            <a:r>
              <a:rPr lang="en-US" altLang="ko-KR" b="1"/>
              <a:t>- </a:t>
            </a:r>
            <a:r>
              <a:rPr lang="ko-KR" altLang="en-US" b="1"/>
              <a:t>부동소수점수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761673" y="963094"/>
            <a:ext cx="693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/>
              <a:t>형 변환 </a:t>
            </a:r>
            <a:r>
              <a:rPr lang="en-US" altLang="ko-KR"/>
              <a:t>-  float()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207569" y="1484784"/>
            <a:ext cx="2657489" cy="11041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&gt;&gt;&gt;  float(True)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&gt;&gt;&gt;  float(False)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&gt;&gt;&gt;  float(‘99’)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&gt;&gt;&gt;  float(‘1.0e4’)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81622" y="2852937"/>
            <a:ext cx="8418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/>
              <a:t>앱실론</a:t>
            </a:r>
            <a:r>
              <a:rPr lang="en-US" altLang="ko-KR" sz="1600"/>
              <a:t>(epsilon) -  </a:t>
            </a:r>
            <a:r>
              <a:rPr lang="ko-KR" altLang="en-US" sz="1600"/>
              <a:t>함수의 극한에서 사용되는 작은 수를 의미하며 파이썬 실수 계산에서도 정밀도 처리를 위해 아주 작은 값으로 사용된다</a:t>
            </a:r>
            <a:r>
              <a:rPr lang="en-US" altLang="ko-KR" sz="1600"/>
              <a:t>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207568" y="3713775"/>
            <a:ext cx="3816424" cy="28744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import sys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a = sys.float_info.epsilon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 a 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b = 1 + a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 ( b 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 ( 1.0 == b)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a = a * (1/10)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 ( 1.0 == (1.0 + a ) 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 ( ( 1.0 + a ).is_integer( ) 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 ( int ( ( 1.0 + a ) ) 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68008" y="3717032"/>
            <a:ext cx="38884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# </a:t>
            </a:r>
            <a:r>
              <a:rPr lang="ko-KR" altLang="en-US" sz="1600"/>
              <a:t>앱실론보다 수가 한 자리 낮아지면 </a:t>
            </a:r>
            <a:r>
              <a:rPr lang="en-US" altLang="ko-KR" sz="1600"/>
              <a:t>1.0</a:t>
            </a:r>
            <a:r>
              <a:rPr lang="ko-KR" altLang="en-US" sz="1600"/>
              <a:t>과 비교하여 정밀도 범위 밖임을 얘기하므로 동일한 숫자로 인지한다</a:t>
            </a:r>
            <a:r>
              <a:rPr lang="en-US" altLang="ko-KR" sz="1600"/>
              <a:t>.</a:t>
            </a:r>
          </a:p>
          <a:p>
            <a:endParaRPr lang="en-US" altLang="ko-KR" sz="1600"/>
          </a:p>
          <a:p>
            <a:r>
              <a:rPr lang="en-US" altLang="ko-KR" sz="1600"/>
              <a:t>#</a:t>
            </a:r>
            <a:r>
              <a:rPr lang="ko-KR" altLang="en-US" sz="1600"/>
              <a:t>앱실론보다 더 작은 수로 들어오면 정밀도 범위 밖이므로 이 숫자는 정수로 인식된다</a:t>
            </a:r>
            <a:r>
              <a:rPr lang="en-US" altLang="ko-KR" sz="1600"/>
              <a:t>.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260989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91544" y="1082774"/>
            <a:ext cx="8164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 err="1"/>
              <a:t>파이썬의</a:t>
            </a:r>
            <a:r>
              <a:rPr lang="ko-KR" altLang="en-US" dirty="0"/>
              <a:t> 예외 처리에 대해 이해할 수 있습니다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여러 가지 예외의 종류에 대해서 이해할 수 있습니다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사용자 정의 예외와 </a:t>
            </a:r>
            <a:r>
              <a:rPr lang="en-US" altLang="ko-KR" dirty="0"/>
              <a:t>raise, assert</a:t>
            </a:r>
            <a:r>
              <a:rPr lang="ko-KR" altLang="en-US" dirty="0"/>
              <a:t>의 사용법에 대해서 이해합니다</a:t>
            </a:r>
            <a:r>
              <a:rPr lang="en-US" altLang="ko-KR" dirty="0"/>
              <a:t>.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Contents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7312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92654" y="1082774"/>
            <a:ext cx="81640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/>
              <a:t>예외</a:t>
            </a:r>
            <a:r>
              <a:rPr lang="en-US" altLang="ko-KR" dirty="0"/>
              <a:t>(Exception)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프로그램의 제어 흐름을 조정하기 위해 사용하는 이벤트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처리를 하지 않는 예외에 대하여 자동으로 에러</a:t>
            </a:r>
            <a:r>
              <a:rPr lang="en-US" altLang="ko-KR" dirty="0"/>
              <a:t>(Error)</a:t>
            </a:r>
            <a:r>
              <a:rPr lang="ko-KR" altLang="en-US" dirty="0"/>
              <a:t>가 발생하고 프로그램을 종료</a:t>
            </a: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/>
              <a:t>'0' </a:t>
            </a:r>
            <a:r>
              <a:rPr lang="ko-KR" altLang="en-US" dirty="0"/>
              <a:t>으로 나누는 경우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원격에 있는 데이터 베이스 </a:t>
            </a:r>
            <a:r>
              <a:rPr lang="ko-KR" altLang="en-US" dirty="0" err="1"/>
              <a:t>접속시</a:t>
            </a:r>
            <a:r>
              <a:rPr lang="ko-KR" altLang="en-US" dirty="0"/>
              <a:t> 연결되지 않는 경우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파일을 열었는데 사용자에 의해서 삭제된 경우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예외처리</a:t>
            </a:r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566" y="3356992"/>
            <a:ext cx="5176838" cy="1407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198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92654" y="911735"/>
            <a:ext cx="81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 err="1"/>
              <a:t>NameError</a:t>
            </a:r>
            <a:r>
              <a:rPr lang="en-US" altLang="ko-KR" dirty="0"/>
              <a:t> - </a:t>
            </a:r>
            <a:r>
              <a:rPr lang="ko-KR" altLang="en-US" dirty="0"/>
              <a:t>선언하지 않은 변수 </a:t>
            </a:r>
            <a:r>
              <a:rPr lang="en-US" altLang="ko-KR" dirty="0"/>
              <a:t>'a'</a:t>
            </a:r>
            <a:r>
              <a:rPr lang="ko-KR" altLang="en-US" dirty="0"/>
              <a:t>에 접근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예외처리</a:t>
            </a:r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1412776"/>
            <a:ext cx="4824536" cy="1217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811266" y="2699628"/>
            <a:ext cx="81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 err="1"/>
              <a:t>ZeroDivisionError</a:t>
            </a:r>
            <a:r>
              <a:rPr lang="en-US" altLang="ko-KR" dirty="0"/>
              <a:t> - '0'</a:t>
            </a:r>
            <a:r>
              <a:rPr lang="ko-KR" altLang="en-US" dirty="0"/>
              <a:t>으로 나눔</a:t>
            </a:r>
            <a:endParaRPr lang="en-US" altLang="ko-KR" dirty="0"/>
          </a:p>
        </p:txBody>
      </p:sp>
      <p:pic>
        <p:nvPicPr>
          <p:cNvPr id="1146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9" y="3212976"/>
            <a:ext cx="5976027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792654" y="4725144"/>
            <a:ext cx="81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 err="1"/>
              <a:t>IndexError</a:t>
            </a:r>
            <a:r>
              <a:rPr lang="en-US" altLang="ko-KR" dirty="0"/>
              <a:t> - </a:t>
            </a:r>
            <a:r>
              <a:rPr lang="ko-KR" altLang="en-US" dirty="0"/>
              <a:t>리스트의 접근 가능한 인덱스를 넘음</a:t>
            </a:r>
            <a:endParaRPr lang="en-US" altLang="ko-KR" dirty="0"/>
          </a:p>
        </p:txBody>
      </p:sp>
      <p:pic>
        <p:nvPicPr>
          <p:cNvPr id="1146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991" y="5223990"/>
            <a:ext cx="4972860" cy="1369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173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92654" y="911735"/>
            <a:ext cx="81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 err="1"/>
              <a:t>TypeError</a:t>
            </a:r>
            <a:r>
              <a:rPr lang="en-US" altLang="ko-KR" dirty="0"/>
              <a:t> - </a:t>
            </a:r>
            <a:r>
              <a:rPr lang="ko-KR" altLang="en-US" dirty="0"/>
              <a:t>지원하지 않는 연산</a:t>
            </a:r>
            <a:r>
              <a:rPr lang="en-US" altLang="ko-KR" dirty="0"/>
              <a:t>(</a:t>
            </a:r>
            <a:r>
              <a:rPr lang="ko-KR" altLang="en-US" dirty="0"/>
              <a:t>정수를 문자열로 나눔</a:t>
            </a:r>
            <a:r>
              <a:rPr lang="en-US" altLang="ko-KR" dirty="0"/>
              <a:t>)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예외처리</a:t>
            </a:r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867" y="1342880"/>
            <a:ext cx="7257649" cy="1438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009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92654" y="911736"/>
            <a:ext cx="8164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/>
              <a:t>내장 예외 클래스 계층구조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내장 예외는 </a:t>
            </a:r>
            <a:r>
              <a:rPr lang="en-US" altLang="ko-KR" dirty="0"/>
              <a:t>exceptions </a:t>
            </a:r>
            <a:r>
              <a:rPr lang="ko-KR" altLang="en-US" dirty="0"/>
              <a:t>모듈에 미리 정의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프로그램 동작 중 자동적으로 발생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개발자가 명시적으로 예외 발생도 가능</a:t>
            </a:r>
            <a:r>
              <a:rPr lang="en-US" altLang="ko-KR" dirty="0"/>
              <a:t>)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예외처리</a:t>
            </a:r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2276872"/>
            <a:ext cx="3384376" cy="4121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76873"/>
            <a:ext cx="3284262" cy="317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898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92654" y="911736"/>
            <a:ext cx="8407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/>
              <a:t>Exception - </a:t>
            </a:r>
            <a:r>
              <a:rPr lang="ko-KR" altLang="en-US" dirty="0"/>
              <a:t>모든 내장 예외의 기본 클래스</a:t>
            </a:r>
            <a:r>
              <a:rPr lang="en-US" altLang="ko-KR" dirty="0"/>
              <a:t>, </a:t>
            </a:r>
            <a:r>
              <a:rPr lang="ko-KR" altLang="en-US" dirty="0"/>
              <a:t>사용자 정의 예외를 작성시 활용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 err="1"/>
              <a:t>ArithmeticError</a:t>
            </a:r>
            <a:r>
              <a:rPr lang="en-US" altLang="ko-KR" dirty="0"/>
              <a:t> - </a:t>
            </a:r>
            <a:r>
              <a:rPr lang="ko-KR" altLang="en-US" dirty="0"/>
              <a:t>수치 연산 예외의 기본 클래스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 err="1"/>
              <a:t>LookupError</a:t>
            </a:r>
            <a:r>
              <a:rPr lang="en-US" altLang="ko-KR" dirty="0"/>
              <a:t> - </a:t>
            </a:r>
            <a:r>
              <a:rPr lang="ko-KR" altLang="en-US" dirty="0"/>
              <a:t>시퀀스 관련 예외의 기본 클래스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 err="1"/>
              <a:t>EnvironmentError</a:t>
            </a:r>
            <a:r>
              <a:rPr lang="en-US" altLang="ko-KR" dirty="0"/>
              <a:t> - </a:t>
            </a:r>
            <a:r>
              <a:rPr lang="ko-KR" altLang="en-US" dirty="0" err="1"/>
              <a:t>파이썬</a:t>
            </a:r>
            <a:r>
              <a:rPr lang="ko-KR" altLang="en-US" dirty="0"/>
              <a:t> 외부 에러의 기본 클래스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예외처리</a:t>
            </a:r>
          </a:p>
        </p:txBody>
      </p:sp>
    </p:spTree>
    <p:extLst>
      <p:ext uri="{BB962C8B-B14F-4D97-AF65-F5344CB8AC3E}">
        <p14:creationId xmlns:p14="http://schemas.microsoft.com/office/powerpoint/2010/main" val="180001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92654" y="911735"/>
            <a:ext cx="8407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/>
              <a:t>예외처리 구문</a:t>
            </a:r>
            <a:r>
              <a:rPr lang="en-US" altLang="ko-KR" dirty="0"/>
              <a:t>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예외처리</a:t>
            </a:r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1" y="1576389"/>
            <a:ext cx="4829175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7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593" y="1829689"/>
            <a:ext cx="3035666" cy="29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46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92654" y="911735"/>
            <a:ext cx="8407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/>
              <a:t>예외처리 예제</a:t>
            </a:r>
            <a:r>
              <a:rPr lang="en-US" altLang="ko-KR" dirty="0"/>
              <a:t>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예외처리</a:t>
            </a:r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1457325"/>
            <a:ext cx="4350961" cy="1755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7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5" y="3429000"/>
            <a:ext cx="4902276" cy="2904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05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92654" y="911735"/>
            <a:ext cx="8407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/>
              <a:t>else</a:t>
            </a:r>
            <a:r>
              <a:rPr lang="ko-KR" altLang="en-US" dirty="0"/>
              <a:t>와 </a:t>
            </a:r>
            <a:r>
              <a:rPr lang="en-US" altLang="ko-KR" dirty="0"/>
              <a:t>finally </a:t>
            </a:r>
            <a:r>
              <a:rPr lang="ko-KR" altLang="en-US" dirty="0"/>
              <a:t>예외처리 예제</a:t>
            </a:r>
            <a:r>
              <a:rPr lang="en-US" altLang="ko-KR" dirty="0"/>
              <a:t>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예외처리</a:t>
            </a:r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1556792"/>
            <a:ext cx="6205782" cy="345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518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92654" y="911735"/>
            <a:ext cx="8407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/>
              <a:t>예외에 대한 정보를 전달받는 예제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예외처리</a:t>
            </a:r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1556792"/>
            <a:ext cx="7403387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669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671" y="933479"/>
            <a:ext cx="86548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b="1" dirty="0"/>
              <a:t>bool</a:t>
            </a:r>
            <a:endParaRPr lang="ko-KR" altLang="en-US" b="1" dirty="0" err="1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+mn-ea"/>
              </a:rPr>
              <a:t>부울</a:t>
            </a:r>
            <a:r>
              <a:rPr lang="en-US" altLang="ko-KR" dirty="0">
                <a:latin typeface="+mn-ea"/>
              </a:rPr>
              <a:t>(bool)</a:t>
            </a:r>
            <a:r>
              <a:rPr lang="ko-KR" altLang="en-US" dirty="0">
                <a:latin typeface="+mn-ea"/>
              </a:rPr>
              <a:t>은 참과 거짓을 나타내는 </a:t>
            </a:r>
            <a:r>
              <a:rPr lang="ko-KR" altLang="en-US" dirty="0" err="1">
                <a:latin typeface="+mn-ea"/>
              </a:rPr>
              <a:t>자료형</a:t>
            </a:r>
            <a:endParaRPr lang="en-US" altLang="ko-KR" dirty="0"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>
                <a:latin typeface="+mn-ea"/>
              </a:rPr>
              <a:t>Bool </a:t>
            </a:r>
            <a:r>
              <a:rPr lang="ko-KR" altLang="en-US">
                <a:latin typeface="+mn-ea"/>
              </a:rPr>
              <a:t>클래스에는 </a:t>
            </a:r>
            <a:r>
              <a:rPr lang="en-US" altLang="ko-KR">
                <a:solidFill>
                  <a:srgbClr val="C00000"/>
                </a:solidFill>
                <a:latin typeface="+mn-ea"/>
              </a:rPr>
              <a:t>True</a:t>
            </a:r>
            <a:r>
              <a:rPr lang="ko-KR" altLang="en-US">
                <a:latin typeface="+mn-ea"/>
              </a:rPr>
              <a:t>와 </a:t>
            </a:r>
            <a:r>
              <a:rPr lang="en-US" altLang="ko-KR">
                <a:solidFill>
                  <a:srgbClr val="C00000"/>
                </a:solidFill>
                <a:latin typeface="+mn-ea"/>
              </a:rPr>
              <a:t>False</a:t>
            </a:r>
            <a:r>
              <a:rPr lang="ko-KR" altLang="en-US">
                <a:latin typeface="+mn-ea"/>
              </a:rPr>
              <a:t> 두개의 인스턴스가 고정으로 만들어져 있다</a:t>
            </a:r>
            <a:r>
              <a:rPr lang="en-US" altLang="ko-KR">
                <a:latin typeface="+mn-ea"/>
              </a:rPr>
              <a:t>.</a:t>
            </a:r>
            <a:endParaRPr lang="ko-KR" altLang="en-US" dirty="0"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>
                <a:latin typeface="+mn-ea"/>
              </a:rPr>
              <a:t>int </a:t>
            </a:r>
            <a:r>
              <a:rPr lang="ko-KR" altLang="en-US">
                <a:latin typeface="+mn-ea"/>
              </a:rPr>
              <a:t>클래스를 상속받아 처리되므로 숫자로 계산도 가능하다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/>
              <a:t>자료형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2567609" y="2348880"/>
          <a:ext cx="4758259" cy="25603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551940"/>
                <a:gridCol w="1206319"/>
              </a:tblGrid>
              <a:tr h="154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""</a:t>
                      </a:r>
                      <a:r>
                        <a:rPr lang="ko-KR" altLang="en-US" sz="16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 아닌 문자열 </a:t>
                      </a:r>
                      <a:r>
                        <a:rPr lang="en-US" altLang="ko-KR" sz="16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6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</a:t>
                      </a:r>
                      <a:r>
                        <a:rPr lang="en-US" altLang="ko-KR" sz="16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"python")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smtClean="0"/>
                        <a:t>True</a:t>
                      </a:r>
                      <a:endParaRPr lang="ko-KR" altLang="en-US" sz="16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“”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False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 ]</a:t>
                      </a:r>
                      <a:r>
                        <a:rPr lang="ko-KR" altLang="en-US" sz="16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 아닌 리스트 </a:t>
                      </a:r>
                      <a:r>
                        <a:rPr lang="en-US" altLang="ko-KR" sz="16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6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</a:t>
                      </a:r>
                      <a:r>
                        <a:rPr lang="en-US" altLang="ko-KR" sz="16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[1,2.3])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True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[ ] </a:t>
                      </a:r>
                      <a:r>
                        <a:rPr lang="ko-KR" altLang="en-US" sz="1600" dirty="0" smtClean="0"/>
                        <a:t>또는  </a:t>
                      </a:r>
                      <a:r>
                        <a:rPr lang="en-US" altLang="ko-KR" sz="1600" dirty="0" smtClean="0"/>
                        <a:t>(  )  </a:t>
                      </a:r>
                      <a:r>
                        <a:rPr lang="ko-KR" altLang="en-US" sz="1600" dirty="0" smtClean="0"/>
                        <a:t>또는 </a:t>
                      </a:r>
                      <a:r>
                        <a:rPr lang="en-US" altLang="ko-KR" sz="1600" dirty="0" smtClean="0"/>
                        <a:t>{ }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False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 </a:t>
                      </a:r>
                      <a:r>
                        <a:rPr lang="ko-KR" altLang="en-US" sz="16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 아닌 숫자 </a:t>
                      </a:r>
                      <a:r>
                        <a:rPr lang="en-US" altLang="ko-KR" sz="16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6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</a:t>
                      </a:r>
                      <a:r>
                        <a:rPr lang="en-US" altLang="ko-KR" sz="16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1)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True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False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None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False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7896200" y="2410806"/>
            <a:ext cx="1944216" cy="35283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&gt;&gt;&gt; </a:t>
            </a:r>
            <a:r>
              <a:rPr lang="en-US" altLang="ko-KR" sz="1600" dirty="0" err="1">
                <a:solidFill>
                  <a:schemeClr val="tx1"/>
                </a:solidFill>
              </a:rPr>
              <a:t>bool</a:t>
            </a:r>
            <a:r>
              <a:rPr lang="en-US" altLang="ko-KR" sz="1600" dirty="0">
                <a:solidFill>
                  <a:schemeClr val="tx1"/>
                </a:solidFill>
              </a:rPr>
              <a:t>("")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False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&gt;&gt;&gt; </a:t>
            </a:r>
            <a:r>
              <a:rPr lang="en-US" altLang="ko-KR" sz="1600" dirty="0" err="1">
                <a:solidFill>
                  <a:schemeClr val="tx1"/>
                </a:solidFill>
              </a:rPr>
              <a:t>bool</a:t>
            </a:r>
            <a:r>
              <a:rPr lang="en-US" altLang="ko-KR" sz="1600" dirty="0">
                <a:solidFill>
                  <a:schemeClr val="tx1"/>
                </a:solidFill>
              </a:rPr>
              <a:t>(" ")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True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&gt;&gt;&gt; </a:t>
            </a:r>
            <a:r>
              <a:rPr lang="en-US" altLang="ko-KR" sz="1600" dirty="0" err="1">
                <a:solidFill>
                  <a:schemeClr val="tx1"/>
                </a:solidFill>
              </a:rPr>
              <a:t>bool</a:t>
            </a:r>
            <a:r>
              <a:rPr lang="en-US" altLang="ko-KR" sz="1600" dirty="0">
                <a:solidFill>
                  <a:schemeClr val="tx1"/>
                </a:solidFill>
              </a:rPr>
              <a:t>([])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False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&gt;&gt;&gt; </a:t>
            </a:r>
            <a:r>
              <a:rPr lang="en-US" altLang="ko-KR" sz="1600" dirty="0" err="1">
                <a:solidFill>
                  <a:schemeClr val="tx1"/>
                </a:solidFill>
              </a:rPr>
              <a:t>bool</a:t>
            </a:r>
            <a:r>
              <a:rPr lang="en-US" altLang="ko-KR" sz="1600" dirty="0">
                <a:solidFill>
                  <a:schemeClr val="tx1"/>
                </a:solidFill>
              </a:rPr>
              <a:t>(())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False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&gt;&gt;&gt; </a:t>
            </a:r>
            <a:r>
              <a:rPr lang="en-US" altLang="ko-KR" sz="1600" dirty="0" err="1">
                <a:solidFill>
                  <a:schemeClr val="tx1"/>
                </a:solidFill>
              </a:rPr>
              <a:t>bool</a:t>
            </a:r>
            <a:r>
              <a:rPr lang="en-US" altLang="ko-KR" sz="1600" dirty="0">
                <a:solidFill>
                  <a:schemeClr val="tx1"/>
                </a:solidFill>
              </a:rPr>
              <a:t>({})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False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&gt;&gt;&gt; </a:t>
            </a:r>
            <a:r>
              <a:rPr lang="en-US" altLang="ko-KR" sz="1600" dirty="0" err="1">
                <a:solidFill>
                  <a:schemeClr val="tx1"/>
                </a:solidFill>
              </a:rPr>
              <a:t>bool</a:t>
            </a:r>
            <a:r>
              <a:rPr lang="en-US" altLang="ko-KR" sz="1600" dirty="0">
                <a:solidFill>
                  <a:schemeClr val="tx1"/>
                </a:solidFill>
              </a:rPr>
              <a:t>(0)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False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&gt;&gt;&gt; </a:t>
            </a:r>
            <a:r>
              <a:rPr lang="en-US" altLang="ko-KR" sz="1600" dirty="0" err="1">
                <a:solidFill>
                  <a:schemeClr val="tx1"/>
                </a:solidFill>
              </a:rPr>
              <a:t>bool</a:t>
            </a:r>
            <a:r>
              <a:rPr lang="en-US" altLang="ko-KR" sz="1600" dirty="0">
                <a:solidFill>
                  <a:schemeClr val="tx1"/>
                </a:solidFill>
              </a:rPr>
              <a:t>(None)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False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639616" y="5085184"/>
            <a:ext cx="2681942" cy="929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for i in dir( bool ) :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if not i.startswith("_") :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print( i 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663952" y="5085184"/>
            <a:ext cx="2016224" cy="929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print ( True.real 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 ( False.real 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print(bool.__bases__)</a:t>
            </a:r>
          </a:p>
        </p:txBody>
      </p:sp>
    </p:spTree>
    <p:extLst>
      <p:ext uri="{BB962C8B-B14F-4D97-AF65-F5344CB8AC3E}">
        <p14:creationId xmlns:p14="http://schemas.microsoft.com/office/powerpoint/2010/main" val="192841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92654" y="911735"/>
            <a:ext cx="8407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/>
              <a:t>예외를 묶어서 처리하는 예제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예외처리</a:t>
            </a:r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1700809"/>
            <a:ext cx="7380394" cy="3168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988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92654" y="911735"/>
            <a:ext cx="8407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/>
              <a:t>상위 예외 클래스를 처리하는 예제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예외처리</a:t>
            </a:r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1556792"/>
            <a:ext cx="5538070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797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91544" y="911735"/>
            <a:ext cx="820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try ~ finally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예외처리</a:t>
            </a:r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612" y="1556792"/>
            <a:ext cx="502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961" y="3068960"/>
            <a:ext cx="5715161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244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91544" y="911735"/>
            <a:ext cx="820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raise </a:t>
            </a:r>
            <a:r>
              <a:rPr lang="ko-KR" altLang="en-US" b="1" dirty="0"/>
              <a:t>구문 </a:t>
            </a:r>
            <a:r>
              <a:rPr lang="en-US" altLang="ko-KR" b="1" dirty="0"/>
              <a:t>- </a:t>
            </a:r>
            <a:r>
              <a:rPr lang="ko-KR" altLang="en-US" b="1" dirty="0"/>
              <a:t>명시적으로 예외 발생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예외처리</a:t>
            </a:r>
          </a:p>
        </p:txBody>
      </p:sp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704" y="1556792"/>
            <a:ext cx="274320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299" y="2996952"/>
            <a:ext cx="5829648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854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672" y="911736"/>
            <a:ext cx="8438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사용자 정의 예외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내장 예외만으로 부족한 경우</a:t>
            </a:r>
            <a:r>
              <a:rPr lang="en-US" altLang="ko-KR" dirty="0"/>
              <a:t>, </a:t>
            </a:r>
            <a:r>
              <a:rPr lang="ko-KR" altLang="en-US" dirty="0"/>
              <a:t>개발자가 직접 예외를 정의하여 사용 가능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Exception </a:t>
            </a:r>
            <a:r>
              <a:rPr lang="ko-KR" altLang="en-US" dirty="0"/>
              <a:t>클래스나 그 하위 클래스를 상속받아서 구현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생성자에</a:t>
            </a:r>
            <a:r>
              <a:rPr lang="ko-KR" altLang="en-US" dirty="0"/>
              <a:t> 클래스 멤버 변수를 이용하여 인자를 에러 </a:t>
            </a:r>
            <a:r>
              <a:rPr lang="ko-KR" altLang="en-US" dirty="0" err="1"/>
              <a:t>처리부로</a:t>
            </a:r>
            <a:r>
              <a:rPr lang="ko-KR" altLang="en-US" dirty="0"/>
              <a:t> 전달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예외처리</a:t>
            </a:r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2353043"/>
            <a:ext cx="668655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771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672" y="911735"/>
            <a:ext cx="843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사용자 정의 예외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예외처리</a:t>
            </a:r>
          </a:p>
        </p:txBody>
      </p:sp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1556792"/>
            <a:ext cx="7772081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928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672" y="911735"/>
            <a:ext cx="843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assert </a:t>
            </a:r>
            <a:r>
              <a:rPr lang="ko-KR" altLang="en-US" b="1" dirty="0"/>
              <a:t>구문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예외처리</a:t>
            </a:r>
          </a:p>
        </p:txBody>
      </p:sp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1484784"/>
            <a:ext cx="29527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61672" y="2060849"/>
            <a:ext cx="8438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인자로 받은 조건식이 거짓인 경우</a:t>
            </a:r>
            <a:r>
              <a:rPr lang="en-US" altLang="ko-KR" dirty="0"/>
              <a:t>, </a:t>
            </a:r>
            <a:r>
              <a:rPr lang="en-US" altLang="ko-KR" dirty="0" err="1"/>
              <a:t>AssertionError</a:t>
            </a:r>
            <a:r>
              <a:rPr lang="ko-KR" altLang="en-US" dirty="0"/>
              <a:t>가 발생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개발과정에서 디버깅</a:t>
            </a:r>
            <a:r>
              <a:rPr lang="en-US" altLang="ko-KR" dirty="0"/>
              <a:t>, </a:t>
            </a:r>
            <a:r>
              <a:rPr lang="ko-KR" altLang="en-US" dirty="0"/>
              <a:t>제약 사항 설정 등으로 사용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__debug__</a:t>
            </a:r>
            <a:r>
              <a:rPr lang="ko-KR" altLang="en-US" dirty="0"/>
              <a:t>가 </a:t>
            </a:r>
            <a:r>
              <a:rPr lang="en-US" altLang="ko-KR" dirty="0"/>
              <a:t>True</a:t>
            </a:r>
            <a:r>
              <a:rPr lang="ko-KR" altLang="en-US" dirty="0"/>
              <a:t>인 경우만 </a:t>
            </a:r>
            <a:r>
              <a:rPr lang="en-US" altLang="ko-KR" dirty="0"/>
              <a:t>assert </a:t>
            </a:r>
            <a:r>
              <a:rPr lang="ko-KR" altLang="en-US" dirty="0"/>
              <a:t>구문 활성화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명령 프롬프트에서 최적화 옵션</a:t>
            </a:r>
            <a:r>
              <a:rPr lang="en-US" altLang="ko-KR" dirty="0"/>
              <a:t>(-O)</a:t>
            </a:r>
            <a:r>
              <a:rPr lang="ko-KR" altLang="en-US" dirty="0"/>
              <a:t>을 설정하면 </a:t>
            </a:r>
            <a:r>
              <a:rPr lang="en-US" altLang="ko-KR" dirty="0"/>
              <a:t>__debug__</a:t>
            </a:r>
            <a:r>
              <a:rPr lang="ko-KR" altLang="en-US" dirty="0"/>
              <a:t>는 </a:t>
            </a:r>
            <a:r>
              <a:rPr lang="en-US" altLang="ko-KR" dirty="0"/>
              <a:t>False</a:t>
            </a:r>
            <a:r>
              <a:rPr lang="ko-KR" altLang="en-US" dirty="0"/>
              <a:t>로 설정됨</a:t>
            </a:r>
          </a:p>
        </p:txBody>
      </p:sp>
      <p:pic>
        <p:nvPicPr>
          <p:cNvPr id="1280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9" y="3429000"/>
            <a:ext cx="5478681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639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672" y="911735"/>
            <a:ext cx="843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assert </a:t>
            </a:r>
            <a:r>
              <a:rPr lang="ko-KR" altLang="en-US" b="1" dirty="0"/>
              <a:t>예제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예외처리</a:t>
            </a:r>
          </a:p>
        </p:txBody>
      </p:sp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1484784"/>
            <a:ext cx="6876764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989" y="3573016"/>
            <a:ext cx="6512028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593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672" y="911735"/>
            <a:ext cx="843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assert </a:t>
            </a:r>
            <a:r>
              <a:rPr lang="ko-KR" altLang="en-US" b="1" dirty="0"/>
              <a:t>예제 </a:t>
            </a:r>
            <a:r>
              <a:rPr lang="en-US" altLang="ko-KR" b="1" dirty="0"/>
              <a:t>- </a:t>
            </a:r>
            <a:r>
              <a:rPr lang="ko-KR" altLang="en-US" dirty="0"/>
              <a:t>해당 </a:t>
            </a:r>
            <a:r>
              <a:rPr lang="ko-KR" altLang="en-US" dirty="0" err="1"/>
              <a:t>디렉토리의</a:t>
            </a:r>
            <a:r>
              <a:rPr lang="ko-KR" altLang="en-US" dirty="0"/>
              <a:t> 구조를 화면에 출력하는 기능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예외처리</a:t>
            </a:r>
          </a:p>
        </p:txBody>
      </p:sp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1536754"/>
            <a:ext cx="4512673" cy="3784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958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672" y="911735"/>
            <a:ext cx="843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assert </a:t>
            </a:r>
            <a:r>
              <a:rPr lang="ko-KR" altLang="en-US" b="1" dirty="0"/>
              <a:t>예제 </a:t>
            </a:r>
            <a:r>
              <a:rPr lang="en-US" altLang="ko-KR" b="1" dirty="0"/>
              <a:t>- </a:t>
            </a:r>
            <a:r>
              <a:rPr lang="en-US" altLang="ko-KR" dirty="0"/>
              <a:t>Raise</a:t>
            </a:r>
            <a:r>
              <a:rPr lang="ko-KR" altLang="en-US" dirty="0"/>
              <a:t>를 활용한 응답방법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예외처리</a:t>
            </a:r>
          </a:p>
        </p:txBody>
      </p:sp>
      <p:pic>
        <p:nvPicPr>
          <p:cNvPr id="130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1556792"/>
            <a:ext cx="6934200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099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671" y="933479"/>
            <a:ext cx="839395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/>
              <a:t>내장 자료형 보관 모듈</a:t>
            </a:r>
            <a:endParaRPr lang="en-US" altLang="ko-KR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/>
              <a:t>파이썬은 모든 것을 모듈에서 가져다 사용하므로 내장 자료형이나</a:t>
            </a:r>
            <a:r>
              <a:rPr lang="en-US" altLang="ko-KR" sz="1600"/>
              <a:t> </a:t>
            </a:r>
            <a:r>
              <a:rPr lang="ko-KR" altLang="en-US" sz="1600"/>
              <a:t>함수 등도 다 모듈에 정의해서 만들어져 있다</a:t>
            </a:r>
            <a:r>
              <a:rPr lang="en-US" altLang="ko-KR" sz="1600"/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/>
              <a:t>내장 자료형은 전부 </a:t>
            </a:r>
            <a:r>
              <a:rPr lang="en-US" altLang="ko-KR" sz="1600"/>
              <a:t>__builtins__ </a:t>
            </a:r>
            <a:r>
              <a:rPr lang="ko-KR" altLang="en-US" sz="1600"/>
              <a:t>모듈 내에 있으므로 이를 확인하고 자동으로 검색해서 처리한다</a:t>
            </a:r>
            <a:r>
              <a:rPr lang="en-US" altLang="ko-KR" sz="1600"/>
              <a:t>.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/>
              <a:t>자료형</a:t>
            </a:r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2639616" y="2450566"/>
            <a:ext cx="7056784" cy="9451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>
                <a:solidFill>
                  <a:schemeClr val="tx1"/>
                </a:solidFill>
              </a:rPr>
              <a:t>datas</a:t>
            </a:r>
            <a:r>
              <a:rPr lang="en-US" altLang="ko-KR" sz="1600" dirty="0">
                <a:solidFill>
                  <a:schemeClr val="tx1"/>
                </a:solidFill>
              </a:rPr>
              <a:t> = ["</a:t>
            </a:r>
            <a:r>
              <a:rPr lang="en-US" altLang="ko-KR" sz="1600" dirty="0" err="1">
                <a:solidFill>
                  <a:schemeClr val="tx1"/>
                </a:solidFill>
              </a:rPr>
              <a:t>int</a:t>
            </a:r>
            <a:r>
              <a:rPr lang="en-US" altLang="ko-KR" sz="1600" dirty="0">
                <a:solidFill>
                  <a:schemeClr val="tx1"/>
                </a:solidFill>
              </a:rPr>
              <a:t>", 'float', 'complex', '</a:t>
            </a:r>
            <a:r>
              <a:rPr lang="en-US" altLang="ko-KR" sz="1600" dirty="0" err="1">
                <a:solidFill>
                  <a:schemeClr val="tx1"/>
                </a:solidFill>
              </a:rPr>
              <a:t>str</a:t>
            </a:r>
            <a:r>
              <a:rPr lang="en-US" altLang="ko-KR" sz="1600" dirty="0">
                <a:solidFill>
                  <a:schemeClr val="tx1"/>
                </a:solidFill>
              </a:rPr>
              <a:t>', 'list', 'tuple', '</a:t>
            </a:r>
            <a:r>
              <a:rPr lang="en-US" altLang="ko-KR" sz="1600" dirty="0" err="1">
                <a:solidFill>
                  <a:schemeClr val="tx1"/>
                </a:solidFill>
              </a:rPr>
              <a:t>dict</a:t>
            </a:r>
            <a:r>
              <a:rPr lang="en-US" altLang="ko-KR" sz="1600" dirty="0">
                <a:solidFill>
                  <a:schemeClr val="tx1"/>
                </a:solidFill>
              </a:rPr>
              <a:t>', 'bytes', </a:t>
            </a:r>
            <a:r>
              <a:rPr lang="en-US" altLang="ko-KR" sz="1600" dirty="0" smtClean="0">
                <a:solidFill>
                  <a:schemeClr val="tx1"/>
                </a:solidFill>
              </a:rPr>
              <a:t>'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bytearray</a:t>
            </a:r>
            <a:r>
              <a:rPr lang="en-US" altLang="ko-KR" sz="1600" dirty="0">
                <a:solidFill>
                  <a:schemeClr val="tx1"/>
                </a:solidFill>
              </a:rPr>
              <a:t>']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for key in </a:t>
            </a:r>
            <a:r>
              <a:rPr lang="en-US" altLang="ko-KR" sz="1600" dirty="0" err="1">
                <a:solidFill>
                  <a:schemeClr val="tx1"/>
                </a:solidFill>
              </a:rPr>
              <a:t>datas</a:t>
            </a:r>
            <a:r>
              <a:rPr lang="en-US" altLang="ko-KR" sz="1600" dirty="0">
                <a:solidFill>
                  <a:schemeClr val="tx1"/>
                </a:solidFill>
              </a:rPr>
              <a:t> :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print(key, ":", __</a:t>
            </a:r>
            <a:r>
              <a:rPr lang="en-US" altLang="ko-KR" sz="1600" dirty="0" err="1">
                <a:solidFill>
                  <a:schemeClr val="tx1"/>
                </a:solidFill>
              </a:rPr>
              <a:t>builtins</a:t>
            </a:r>
            <a:r>
              <a:rPr lang="en-US" altLang="ko-KR" sz="1600" dirty="0">
                <a:solidFill>
                  <a:schemeClr val="tx1"/>
                </a:solidFill>
              </a:rPr>
              <a:t>__.__</a:t>
            </a:r>
            <a:r>
              <a:rPr lang="en-US" altLang="ko-KR" sz="1600" dirty="0" err="1">
                <a:solidFill>
                  <a:schemeClr val="tx1"/>
                </a:solidFill>
              </a:rPr>
              <a:t>dict</a:t>
            </a:r>
            <a:r>
              <a:rPr lang="en-US" altLang="ko-KR" sz="1600" dirty="0">
                <a:solidFill>
                  <a:schemeClr val="tx1"/>
                </a:solidFill>
              </a:rPr>
              <a:t>__[key])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639616" y="3717032"/>
            <a:ext cx="7056784" cy="13088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# </a:t>
            </a:r>
            <a:r>
              <a:rPr lang="ko-KR" altLang="en-US" sz="1600">
                <a:solidFill>
                  <a:schemeClr val="tx1"/>
                </a:solidFill>
              </a:rPr>
              <a:t>내장 함수 알아보기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datas = ["dir", "help", "print", "isinstance"]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for key in datas :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print(key, ":", __builtins__.__dict__[key])</a:t>
            </a:r>
          </a:p>
        </p:txBody>
      </p:sp>
    </p:spTree>
    <p:extLst>
      <p:ext uri="{BB962C8B-B14F-4D97-AF65-F5344CB8AC3E}">
        <p14:creationId xmlns:p14="http://schemas.microsoft.com/office/powerpoint/2010/main" val="411267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150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672" y="911735"/>
            <a:ext cx="843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assert </a:t>
            </a:r>
            <a:r>
              <a:rPr lang="ko-KR" altLang="en-US" b="1" dirty="0"/>
              <a:t>예제 </a:t>
            </a:r>
            <a:r>
              <a:rPr lang="en-US" altLang="ko-KR" b="1" dirty="0"/>
              <a:t>- </a:t>
            </a:r>
            <a:r>
              <a:rPr lang="en-US" altLang="ko-KR" dirty="0" err="1"/>
              <a:t>Exc_info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예외처리</a:t>
            </a:r>
          </a:p>
        </p:txBody>
      </p:sp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871" y="1556792"/>
            <a:ext cx="6321702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311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671" y="933479"/>
            <a:ext cx="839395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/>
              <a:t>리스트 복사</a:t>
            </a:r>
            <a:endParaRPr lang="en-US" altLang="ko-KR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/>
              <a:t>얕은 복사</a:t>
            </a:r>
            <a:r>
              <a:rPr lang="en-US" altLang="ko-KR" sz="1600"/>
              <a:t>(shallow copy) : </a:t>
            </a:r>
            <a:r>
              <a:rPr lang="ko-KR" altLang="en-US" sz="1600"/>
              <a:t>새로운 객체를 만들지만 내부 원소는 기존 원소를 참조한다</a:t>
            </a:r>
            <a:r>
              <a:rPr lang="en-US" altLang="ko-KR" sz="1600"/>
              <a:t>. (</a:t>
            </a:r>
            <a:r>
              <a:rPr lang="ko-KR" altLang="en-US" sz="1600"/>
              <a:t>주소가 복사되어 객체를 공유하는 경우</a:t>
            </a:r>
            <a:r>
              <a:rPr lang="en-US" altLang="ko-KR" sz="1600"/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/>
              <a:t>깊은 복사</a:t>
            </a:r>
            <a:r>
              <a:rPr lang="en-US" altLang="ko-KR" sz="1600"/>
              <a:t>(deep copy) : </a:t>
            </a:r>
            <a:r>
              <a:rPr lang="ko-KR" altLang="en-US" sz="1600"/>
              <a:t>새로운 객체를 만들고 내부 원소들도 다른 원소로 만든다</a:t>
            </a:r>
            <a:r>
              <a:rPr lang="en-US" altLang="ko-KR"/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600"/>
              <a:t>copy </a:t>
            </a:r>
            <a:r>
              <a:rPr lang="ko-KR" altLang="en-US" sz="1600"/>
              <a:t>메소드는 리스트 자체만을 복사해서 새로운 사본을 만들고 리스트 내의 원소에 대해서는 사본을 만들지 않는다</a:t>
            </a:r>
            <a:endParaRPr lang="en-US" altLang="ko-KR" sz="160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/>
              <a:t>집합 자료형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2351584" y="2822366"/>
            <a:ext cx="2880320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l = [1, 2, 3, 4]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alias = l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print ( alias is l )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print ( alias == l )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lc</a:t>
            </a:r>
            <a:r>
              <a:rPr lang="en-US" altLang="ko-KR" sz="1600" dirty="0">
                <a:solidFill>
                  <a:schemeClr val="tx1"/>
                </a:solidFill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</a:rPr>
              <a:t>l.copy</a:t>
            </a:r>
            <a:r>
              <a:rPr lang="en-US" altLang="ko-KR" sz="1600" dirty="0">
                <a:solidFill>
                  <a:schemeClr val="tx1"/>
                </a:solidFill>
              </a:rPr>
              <a:t>( )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print(</a:t>
            </a:r>
            <a:r>
              <a:rPr lang="en-US" altLang="ko-KR" sz="1600" dirty="0" err="1">
                <a:solidFill>
                  <a:schemeClr val="tx1"/>
                </a:solidFill>
              </a:rPr>
              <a:t>lc</a:t>
            </a:r>
            <a:r>
              <a:rPr lang="en-US" altLang="ko-KR" sz="1600" dirty="0">
                <a:solidFill>
                  <a:schemeClr val="tx1"/>
                </a:solidFill>
              </a:rPr>
              <a:t> == l )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print(</a:t>
            </a:r>
            <a:r>
              <a:rPr lang="en-US" altLang="ko-KR" sz="1600" dirty="0" err="1">
                <a:solidFill>
                  <a:schemeClr val="tx1"/>
                </a:solidFill>
              </a:rPr>
              <a:t>lc</a:t>
            </a:r>
            <a:r>
              <a:rPr lang="en-US" altLang="ko-KR" sz="1600" dirty="0">
                <a:solidFill>
                  <a:schemeClr val="tx1"/>
                </a:solidFill>
              </a:rPr>
              <a:t>  is l )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ld</a:t>
            </a:r>
            <a:r>
              <a:rPr lang="en-US" altLang="ko-KR" sz="1600" dirty="0">
                <a:solidFill>
                  <a:schemeClr val="tx1"/>
                </a:solidFill>
              </a:rPr>
              <a:t> = list ( l )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print( </a:t>
            </a:r>
            <a:r>
              <a:rPr lang="en-US" altLang="ko-KR" sz="1600" dirty="0" err="1">
                <a:solidFill>
                  <a:schemeClr val="tx1"/>
                </a:solidFill>
              </a:rPr>
              <a:t>ld</a:t>
            </a:r>
            <a:r>
              <a:rPr lang="en-US" altLang="ko-KR" sz="1600" dirty="0">
                <a:solidFill>
                  <a:schemeClr val="tx1"/>
                </a:solidFill>
              </a:rPr>
              <a:t> == l )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print( </a:t>
            </a:r>
            <a:r>
              <a:rPr lang="en-US" altLang="ko-KR" sz="1600" dirty="0" err="1">
                <a:solidFill>
                  <a:schemeClr val="tx1"/>
                </a:solidFill>
              </a:rPr>
              <a:t>ld</a:t>
            </a:r>
            <a:r>
              <a:rPr lang="en-US" altLang="ko-KR" sz="1600" dirty="0">
                <a:solidFill>
                  <a:schemeClr val="tx1"/>
                </a:solidFill>
              </a:rPr>
              <a:t> is l 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720880" y="3911942"/>
            <a:ext cx="2880320" cy="26642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print( id( l ) 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ll = [ l, l ]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 ll 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 id( ll[0] ), id( ll[1] ) )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fr-FR" altLang="ko-KR" sz="1600">
                <a:solidFill>
                  <a:schemeClr val="tx1"/>
                </a:solidFill>
              </a:rPr>
              <a:t>lc = ll.copy( )</a:t>
            </a:r>
          </a:p>
          <a:p>
            <a:r>
              <a:rPr lang="fr-FR" altLang="ko-KR" sz="1600">
                <a:solidFill>
                  <a:schemeClr val="tx1"/>
                </a:solidFill>
              </a:rPr>
              <a:t>print( lc )</a:t>
            </a:r>
          </a:p>
          <a:p>
            <a:r>
              <a:rPr lang="fr-FR" altLang="ko-KR" sz="1600">
                <a:solidFill>
                  <a:schemeClr val="tx1"/>
                </a:solidFill>
              </a:rPr>
              <a:t>lc[0][0] = 999</a:t>
            </a:r>
          </a:p>
          <a:p>
            <a:r>
              <a:rPr lang="fr-FR" altLang="ko-KR" sz="1600">
                <a:solidFill>
                  <a:schemeClr val="tx1"/>
                </a:solidFill>
              </a:rPr>
              <a:t>print( l )</a:t>
            </a:r>
          </a:p>
          <a:p>
            <a:r>
              <a:rPr lang="fr-FR" altLang="ko-KR" sz="1600">
                <a:solidFill>
                  <a:schemeClr val="tx1"/>
                </a:solidFill>
              </a:rPr>
              <a:t>print( lc )</a:t>
            </a:r>
            <a:endParaRPr lang="en-US" altLang="ko-KR" sz="1600">
              <a:solidFill>
                <a:schemeClr val="tx1"/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7" y="2564905"/>
            <a:ext cx="349567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32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671" y="933479"/>
            <a:ext cx="839395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/>
              <a:t>리스트 복사</a:t>
            </a:r>
            <a:endParaRPr lang="en-US" altLang="ko-KR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600"/>
              <a:t>copy</a:t>
            </a:r>
            <a:r>
              <a:rPr lang="ko-KR" altLang="en-US" sz="1600"/>
              <a:t> 모듈의 </a:t>
            </a:r>
            <a:r>
              <a:rPr lang="en-US" altLang="ko-KR" sz="1600"/>
              <a:t>deepcopy( )</a:t>
            </a:r>
            <a:r>
              <a:rPr lang="ko-KR" altLang="en-US" sz="1600"/>
              <a:t>는</a:t>
            </a:r>
            <a:r>
              <a:rPr lang="en-US" altLang="ko-KR" sz="1600"/>
              <a:t> </a:t>
            </a:r>
            <a:r>
              <a:rPr lang="ko-KR" altLang="en-US" sz="1600"/>
              <a:t>원본과는 전혀 다른 리스트가 생성된다</a:t>
            </a:r>
            <a:r>
              <a:rPr lang="en-US" altLang="ko-KR" sz="1600"/>
              <a:t>.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/>
              <a:t>집합 자료형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2711624" y="1745148"/>
            <a:ext cx="2880320" cy="31240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import copy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l = [1, 2, 3, 4]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ll = [ l, l ]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 ll )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lc = copy.deepcopy(ll)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 lc 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lc[0][0] = 999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 id( l ), id( ll[0] ), id( ll[1] ) 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print(lc)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240016" y="1745148"/>
            <a:ext cx="2880320" cy="31240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import copy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l = [1, 2, 3, 4]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ll = [ l.copy( ) , l.copy( ) ]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 ll )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lc = copy.deepcopy(ll)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 lc 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lc[0][0] = 999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 id( l ), id( ll[0] ), id( ll[1] ) 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print(lc) 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print(ll)</a:t>
            </a:r>
          </a:p>
        </p:txBody>
      </p:sp>
    </p:spTree>
    <p:extLst>
      <p:ext uri="{BB962C8B-B14F-4D97-AF65-F5344CB8AC3E}">
        <p14:creationId xmlns:p14="http://schemas.microsoft.com/office/powerpoint/2010/main" val="415530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671" y="933478"/>
            <a:ext cx="839395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b="1" dirty="0" err="1"/>
              <a:t>튜플</a:t>
            </a:r>
            <a:r>
              <a:rPr lang="en-US" altLang="ko-KR" b="1" dirty="0"/>
              <a:t>(tuple)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 err="1"/>
              <a:t>튜플</a:t>
            </a:r>
            <a:r>
              <a:rPr lang="en-US" altLang="ko-KR" dirty="0"/>
              <a:t>(tuple)</a:t>
            </a:r>
            <a:r>
              <a:rPr lang="ko-KR" altLang="en-US" dirty="0"/>
              <a:t>은 리스트와 유사하나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C00000"/>
                </a:solidFill>
              </a:rPr>
              <a:t>읽기 전용 </a:t>
            </a:r>
            <a:r>
              <a:rPr lang="ko-KR" altLang="en-US" dirty="0"/>
              <a:t>임</a:t>
            </a: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읽기 전용인 만큼 제공되는 함수도 리스트에 비해 적지만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C00000"/>
                </a:solidFill>
              </a:rPr>
              <a:t>속도는</a:t>
            </a:r>
            <a:r>
              <a:rPr lang="ko-KR" altLang="en-US" dirty="0"/>
              <a:t> 그만큼 </a:t>
            </a:r>
            <a:r>
              <a:rPr lang="ko-KR" altLang="en-US" dirty="0">
                <a:solidFill>
                  <a:srgbClr val="C00000"/>
                </a:solidFill>
              </a:rPr>
              <a:t>빠름</a:t>
            </a:r>
            <a:r>
              <a:rPr lang="ko-KR" altLang="en-US" dirty="0"/>
              <a:t> </a:t>
            </a: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 err="1"/>
              <a:t>튜플에서</a:t>
            </a:r>
            <a:r>
              <a:rPr lang="ko-KR" altLang="en-US" dirty="0"/>
              <a:t> 제공되는 </a:t>
            </a:r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en-US" altLang="ko-KR" dirty="0"/>
              <a:t>count, </a:t>
            </a:r>
            <a:r>
              <a:rPr lang="en-US" altLang="ko-KR"/>
              <a:t>index </a:t>
            </a:r>
            <a:r>
              <a:rPr lang="ko-KR" altLang="en-US"/>
              <a:t>정도임</a:t>
            </a:r>
            <a:endParaRPr lang="en-US" altLang="ko-KR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/>
              <a:t>하나</a:t>
            </a:r>
            <a:r>
              <a:rPr lang="en-US" altLang="ko-KR"/>
              <a:t> </a:t>
            </a:r>
            <a:r>
              <a:rPr lang="ko-KR" altLang="en-US"/>
              <a:t>이상의 요소가 있는 튜플을 만들기 위해서는 각 요소 뒤에 </a:t>
            </a:r>
            <a:r>
              <a:rPr lang="en-US" altLang="ko-KR"/>
              <a:t>,</a:t>
            </a:r>
            <a:r>
              <a:rPr lang="ko-KR" altLang="en-US"/>
              <a:t>를 붙인다</a:t>
            </a: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 err="1"/>
              <a:t>튜플</a:t>
            </a:r>
            <a:r>
              <a:rPr lang="en-US" altLang="ko-KR" dirty="0"/>
              <a:t>(tuple)</a:t>
            </a:r>
            <a:r>
              <a:rPr lang="ko-KR" altLang="en-US" dirty="0"/>
              <a:t>은 </a:t>
            </a:r>
            <a:r>
              <a:rPr lang="en-US" altLang="ko-KR" dirty="0"/>
              <a:t>'('</a:t>
            </a:r>
            <a:r>
              <a:rPr lang="ko-KR" altLang="en-US" dirty="0"/>
              <a:t>과 </a:t>
            </a:r>
            <a:r>
              <a:rPr lang="en-US" altLang="ko-KR" dirty="0"/>
              <a:t>')'</a:t>
            </a:r>
            <a:r>
              <a:rPr lang="ko-KR" altLang="en-US" dirty="0"/>
              <a:t>으로 </a:t>
            </a:r>
            <a:r>
              <a:rPr lang="ko-KR" altLang="en-US"/>
              <a:t>둘러싼다</a:t>
            </a:r>
            <a:r>
              <a:rPr lang="en-US" altLang="ko-KR"/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/>
              <a:t>튜플은 더 적은 공간을 사용</a:t>
            </a:r>
            <a:endParaRPr lang="en-US" altLang="ko-KR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/>
              <a:t>딕셔너리 키로 사용할 수 있다</a:t>
            </a:r>
            <a:endParaRPr lang="en-US" altLang="ko-KR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/>
              <a:t>네임드 튜플은 객체의 단순한 대안이 될 수 있다</a:t>
            </a:r>
            <a:endParaRPr lang="en-US" altLang="ko-KR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/>
              <a:t>함수의 인자들은 튜플로 전달된다</a:t>
            </a:r>
            <a:r>
              <a:rPr lang="en-US" altLang="ko-KR"/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/>
              <a:t>위경도 </a:t>
            </a:r>
            <a:r>
              <a:rPr lang="ko-KR" altLang="en-US" dirty="0"/>
              <a:t>좌표나 </a:t>
            </a:r>
            <a:r>
              <a:rPr lang="en-US" altLang="ko-KR" dirty="0"/>
              <a:t>RGB </a:t>
            </a:r>
            <a:r>
              <a:rPr lang="ko-KR" altLang="en-US" dirty="0"/>
              <a:t>색상처럼 작은 규모의 자료 구조를 </a:t>
            </a:r>
            <a:r>
              <a:rPr lang="ko-KR" altLang="en-US"/>
              <a:t>구성하기에 적합</a:t>
            </a:r>
            <a:endParaRPr lang="en-US" altLang="ko-KR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/>
              <a:t>리스트는 동일한 자료형으로 이루어진 항목을 순차적으로 추출하는 용도로 사용되며</a:t>
            </a:r>
            <a:r>
              <a:rPr lang="en-US" altLang="ko-KR"/>
              <a:t>, </a:t>
            </a:r>
            <a:r>
              <a:rPr lang="ko-KR" altLang="en-US"/>
              <a:t>튜플을 서로 다른 종류의 데이터형의 항목을 변수에 바로 플어 쓰는 </a:t>
            </a:r>
            <a:r>
              <a:rPr lang="en-US" altLang="ko-KR"/>
              <a:t>unpacking </a:t>
            </a:r>
            <a:r>
              <a:rPr lang="ko-KR" altLang="en-US"/>
              <a:t>혹은 색인을 매기는 용도로 사용한다</a:t>
            </a:r>
            <a:r>
              <a:rPr lang="en-US" altLang="ko-KR"/>
              <a:t>.</a:t>
            </a: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/>
              <a:t>집합 자료형</a:t>
            </a:r>
            <a:endParaRPr lang="ko-KR" altLang="en-US" b="1" dirty="0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4" y="5417456"/>
            <a:ext cx="3260576" cy="137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46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671" y="933479"/>
            <a:ext cx="8393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b="1" dirty="0" err="1"/>
              <a:t>튜플</a:t>
            </a:r>
            <a:r>
              <a:rPr lang="en-US" altLang="ko-KR" b="1" dirty="0"/>
              <a:t>(tuple)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 err="1"/>
              <a:t>튜플</a:t>
            </a:r>
            <a:r>
              <a:rPr lang="en-US" altLang="ko-KR" dirty="0"/>
              <a:t>(</a:t>
            </a:r>
            <a:r>
              <a:rPr lang="en-US" altLang="ko-KR"/>
              <a:t>tuple) unpacking – </a:t>
            </a:r>
            <a:r>
              <a:rPr lang="ko-KR" altLang="en-US"/>
              <a:t>튜플은 한 번에 여러 변수를 할당할 수 있다</a:t>
            </a:r>
            <a:endParaRPr lang="en-US" altLang="ko-KR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/>
              <a:t>다른 객체를 튜플로 만들어 준다 </a:t>
            </a:r>
            <a:r>
              <a:rPr lang="en-US" altLang="ko-KR"/>
              <a:t>– tuple( )</a:t>
            </a: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/>
              <a:t>집합 자료형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8" y="2077514"/>
            <a:ext cx="5225685" cy="21435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61671" y="4579628"/>
            <a:ext cx="8393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/>
              <a:t>count(value) : </a:t>
            </a:r>
            <a:r>
              <a:rPr lang="ko-KR" altLang="en-US"/>
              <a:t>튜플에서 일치하는 값의 수를 반환한다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/>
              <a:t>index(value) : </a:t>
            </a:r>
            <a:r>
              <a:rPr lang="ko-KR" altLang="en-US"/>
              <a:t>튜플에서 일치하는 값의 인덱스 번호를 반환한다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610274" y="5382620"/>
            <a:ext cx="6696745" cy="9267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tup= (1, 2, 3, 1, 2)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tup.count(2)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tup.index(2) 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92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672" y="910068"/>
            <a:ext cx="83939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>
                <a:solidFill>
                  <a:srgbClr val="C00000"/>
                </a:solidFill>
              </a:rPr>
              <a:t>데이터 모델</a:t>
            </a:r>
            <a:r>
              <a:rPr lang="en-US" altLang="ko-KR">
                <a:solidFill>
                  <a:srgbClr val="C00000"/>
                </a:solidFill>
              </a:rPr>
              <a:t>(data model)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/>
              <a:t>자료형에 대한 관리 규칙</a:t>
            </a:r>
            <a:endParaRPr lang="en-US" altLang="ko-KR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/>
              <a:t>파이썬은 객체 지향 개념</a:t>
            </a:r>
            <a:r>
              <a:rPr lang="en-US" altLang="ko-KR"/>
              <a:t>(object-oriented paradigm)</a:t>
            </a:r>
            <a:r>
              <a:rPr lang="ko-KR" altLang="en-US"/>
              <a:t>을 수용해서 모든 것ㅇ르 객체로 관리한다</a:t>
            </a:r>
            <a:r>
              <a:rPr lang="en-US" altLang="ko-KR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/>
              <a:t>만들어지는 모든 값은 객체이고 객체를 처리하기 위해 속성과 메소드를 제공한다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>
                <a:solidFill>
                  <a:srgbClr val="C00000"/>
                </a:solidFill>
              </a:rPr>
              <a:t>dir </a:t>
            </a:r>
            <a:r>
              <a:rPr lang="ko-KR" altLang="en-US">
                <a:solidFill>
                  <a:srgbClr val="C00000"/>
                </a:solidFill>
              </a:rPr>
              <a:t>함수 </a:t>
            </a:r>
            <a:r>
              <a:rPr lang="en-US" altLang="ko-KR"/>
              <a:t>: </a:t>
            </a:r>
            <a:r>
              <a:rPr lang="ko-KR" altLang="en-US"/>
              <a:t>클래스와 인스턴스 내부에서 사용할 수 있는 정보를 확인</a:t>
            </a:r>
            <a:endParaRPr lang="en-US" altLang="ko-KR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>
                <a:solidFill>
                  <a:srgbClr val="C00000"/>
                </a:solidFill>
              </a:rPr>
              <a:t>id </a:t>
            </a:r>
            <a:r>
              <a:rPr lang="ko-KR" altLang="en-US">
                <a:solidFill>
                  <a:srgbClr val="C00000"/>
                </a:solidFill>
              </a:rPr>
              <a:t>함수</a:t>
            </a:r>
            <a:r>
              <a:rPr lang="ko-KR" altLang="en-US"/>
              <a:t> </a:t>
            </a:r>
            <a:r>
              <a:rPr lang="en-US" altLang="ko-KR"/>
              <a:t>: </a:t>
            </a:r>
            <a:r>
              <a:rPr lang="ko-KR" altLang="en-US"/>
              <a:t> 클래스와 인스턴스의 레퍼런스를 정수로 리턴</a:t>
            </a:r>
            <a:endParaRPr lang="en-US" altLang="ko-KR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>
                <a:solidFill>
                  <a:srgbClr val="C00000"/>
                </a:solidFill>
              </a:rPr>
              <a:t>type </a:t>
            </a:r>
            <a:r>
              <a:rPr lang="ko-KR" altLang="en-US">
                <a:solidFill>
                  <a:srgbClr val="C00000"/>
                </a:solidFill>
              </a:rPr>
              <a:t>메타 클래스</a:t>
            </a:r>
            <a:r>
              <a:rPr lang="ko-KR" altLang="en-US"/>
              <a:t> </a:t>
            </a:r>
            <a:r>
              <a:rPr lang="en-US" altLang="ko-KR"/>
              <a:t>: </a:t>
            </a:r>
            <a:r>
              <a:rPr lang="ko-KR" altLang="en-US"/>
              <a:t>클래스와 인스턴스가 누구에 의해 만들어졌는지에 대한 정보를 확인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/>
              <a:t>자료형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2639617" y="3933057"/>
            <a:ext cx="7077693" cy="18712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</a:rPr>
              <a:t>print( object)</a:t>
            </a:r>
          </a:p>
          <a:p>
            <a:r>
              <a:rPr lang="en-US" altLang="ko-KR">
                <a:solidFill>
                  <a:schemeClr val="tx1"/>
                </a:solidFill>
              </a:rPr>
              <a:t>print( object.__str__(object))</a:t>
            </a:r>
          </a:p>
          <a:p>
            <a:r>
              <a:rPr lang="en-US" altLang="ko-KR">
                <a:solidFill>
                  <a:schemeClr val="tx1"/>
                </a:solidFill>
              </a:rPr>
              <a:t>print( id ( object ) )</a:t>
            </a:r>
          </a:p>
          <a:p>
            <a:r>
              <a:rPr lang="en-US" altLang="ko-KR">
                <a:solidFill>
                  <a:schemeClr val="tx1"/>
                </a:solidFill>
              </a:rPr>
              <a:t>print( object.__class__)</a:t>
            </a:r>
          </a:p>
          <a:p>
            <a:r>
              <a:rPr lang="en-US" altLang="ko-KR">
                <a:solidFill>
                  <a:schemeClr val="tx1"/>
                </a:solidFill>
              </a:rPr>
              <a:t>print( type( object ) )</a:t>
            </a:r>
          </a:p>
          <a:p>
            <a:r>
              <a:rPr lang="en-US" altLang="ko-KR">
                <a:solidFill>
                  <a:schemeClr val="tx1"/>
                </a:solidFill>
              </a:rPr>
              <a:t>print( object.__name__ )</a:t>
            </a:r>
          </a:p>
        </p:txBody>
      </p:sp>
    </p:spTree>
    <p:extLst>
      <p:ext uri="{BB962C8B-B14F-4D97-AF65-F5344CB8AC3E}">
        <p14:creationId xmlns:p14="http://schemas.microsoft.com/office/powerpoint/2010/main" val="124882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671" y="933478"/>
            <a:ext cx="839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err="1"/>
              <a:t>튜플</a:t>
            </a:r>
            <a:r>
              <a:rPr lang="en-US" altLang="ko-KR" dirty="0"/>
              <a:t>(tuple) </a:t>
            </a:r>
            <a:r>
              <a:rPr lang="ko-KR" altLang="en-US" dirty="0"/>
              <a:t>인덱싱</a:t>
            </a:r>
            <a:r>
              <a:rPr lang="en-US" altLang="ko-KR" dirty="0"/>
              <a:t>, </a:t>
            </a:r>
            <a:r>
              <a:rPr lang="ko-KR" altLang="en-US" dirty="0" err="1"/>
              <a:t>슬라이싱</a:t>
            </a:r>
            <a:r>
              <a:rPr lang="en-US" altLang="ko-KR" dirty="0"/>
              <a:t>, </a:t>
            </a:r>
            <a:r>
              <a:rPr lang="ko-KR" altLang="en-US" dirty="0"/>
              <a:t>더하기</a:t>
            </a:r>
            <a:r>
              <a:rPr lang="en-US" altLang="ko-KR" dirty="0"/>
              <a:t>, </a:t>
            </a:r>
            <a:r>
              <a:rPr lang="ko-KR" altLang="en-US" dirty="0"/>
              <a:t>곱하기</a:t>
            </a:r>
            <a:r>
              <a:rPr lang="en-US" altLang="ko-KR" dirty="0"/>
              <a:t>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/>
              <a:t>집합 자료형</a:t>
            </a:r>
            <a:endParaRPr lang="ko-KR" altLang="en-US" b="1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5" y="1484784"/>
            <a:ext cx="2617703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945" y="1484785"/>
            <a:ext cx="2617703" cy="983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311" y="2708921"/>
            <a:ext cx="2448274" cy="1026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3" y="2708921"/>
            <a:ext cx="2149617" cy="716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391" y="5013173"/>
            <a:ext cx="2343194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968198" y="4243938"/>
            <a:ext cx="8232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/>
              <a:t>Swap </a:t>
            </a:r>
            <a:r>
              <a:rPr lang="ko-KR" altLang="en-US"/>
              <a:t>예제 </a:t>
            </a:r>
            <a:r>
              <a:rPr lang="en-US" altLang="ko-KR"/>
              <a:t>– </a:t>
            </a:r>
            <a:r>
              <a:rPr lang="ko-KR" altLang="en-US"/>
              <a:t>한 문장에서 값을 교환하기 위해 임시 변수를 사용하지 않고 튜플을 사용할 수 있다</a:t>
            </a:r>
            <a:r>
              <a:rPr lang="en-US" altLang="ko-KR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198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671" y="933479"/>
            <a:ext cx="8393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/>
              <a:t>비어 있는 튜플을 만드는 경우</a:t>
            </a:r>
            <a:r>
              <a:rPr lang="en-US" altLang="ko-KR"/>
              <a:t>, </a:t>
            </a:r>
            <a:r>
              <a:rPr lang="ko-KR" altLang="en-US"/>
              <a:t>소괄호</a:t>
            </a:r>
            <a:r>
              <a:rPr lang="en-US" altLang="ko-KR"/>
              <a:t>()</a:t>
            </a:r>
            <a:r>
              <a:rPr lang="ko-KR" altLang="en-US"/>
              <a:t>를</a:t>
            </a:r>
            <a:r>
              <a:rPr lang="en-US" altLang="ko-KR"/>
              <a:t> </a:t>
            </a:r>
            <a:r>
              <a:rPr lang="ko-KR" altLang="en-US"/>
              <a:t>사용하거나  </a:t>
            </a:r>
            <a:r>
              <a:rPr lang="en-US" altLang="ko-KR"/>
              <a:t>tuple() </a:t>
            </a:r>
            <a:r>
              <a:rPr lang="ko-KR" altLang="en-US"/>
              <a:t>함수를 사용</a:t>
            </a:r>
            <a:endParaRPr lang="en-US" altLang="ko-KR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/>
              <a:t>항목이 하나만 있는 경우에는 항목 뒤에 반드시 </a:t>
            </a:r>
            <a:r>
              <a:rPr lang="en-US" altLang="ko-KR"/>
              <a:t>, </a:t>
            </a:r>
            <a:r>
              <a:rPr lang="ko-KR" altLang="en-US"/>
              <a:t>기호를 붙여하 한다</a:t>
            </a:r>
            <a:r>
              <a:rPr lang="en-US" altLang="ko-KR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/>
              <a:t>집합 자료형</a:t>
            </a:r>
            <a:endParaRPr lang="ko-KR" altLang="en-US" b="1" dirty="0"/>
          </a:p>
        </p:txBody>
      </p:sp>
      <p:sp>
        <p:nvSpPr>
          <p:cNvPr id="12" name="직사각형 11"/>
          <p:cNvSpPr/>
          <p:nvPr/>
        </p:nvSpPr>
        <p:spPr>
          <a:xfrm>
            <a:off x="2207568" y="1775926"/>
            <a:ext cx="7200800" cy="28562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empty = ( )         #</a:t>
            </a:r>
            <a:r>
              <a:rPr lang="ko-KR" altLang="en-US" sz="1600">
                <a:solidFill>
                  <a:schemeClr val="tx1"/>
                </a:solidFill>
              </a:rPr>
              <a:t>빈 튜플 생성 </a:t>
            </a:r>
            <a:r>
              <a:rPr lang="en-US" altLang="ko-KR" sz="1600">
                <a:solidFill>
                  <a:schemeClr val="tx1"/>
                </a:solidFill>
              </a:rPr>
              <a:t>tuple( )</a:t>
            </a:r>
            <a:r>
              <a:rPr lang="ko-KR" altLang="en-US" sz="1600">
                <a:solidFill>
                  <a:schemeClr val="tx1"/>
                </a:solidFill>
              </a:rPr>
              <a:t>로 생성 가능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type( empty 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len (empty )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singleton = '</a:t>
            </a:r>
            <a:r>
              <a:rPr lang="ko-KR" altLang="en-US" sz="1600">
                <a:solidFill>
                  <a:schemeClr val="tx1"/>
                </a:solidFill>
              </a:rPr>
              <a:t>안녕하세요</a:t>
            </a:r>
            <a:r>
              <a:rPr lang="en-US" altLang="ko-KR" sz="1600">
                <a:solidFill>
                  <a:schemeClr val="tx1"/>
                </a:solidFill>
              </a:rPr>
              <a:t>',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type( singleton 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len( singleton )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test = ( '</a:t>
            </a:r>
            <a:r>
              <a:rPr lang="ko-KR" altLang="en-US" sz="1600">
                <a:solidFill>
                  <a:schemeClr val="tx1"/>
                </a:solidFill>
              </a:rPr>
              <a:t>안녕하세요</a:t>
            </a:r>
            <a:r>
              <a:rPr lang="en-US" altLang="ko-KR" sz="1600">
                <a:solidFill>
                  <a:schemeClr val="tx1"/>
                </a:solidFill>
              </a:rPr>
              <a:t>' 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type ( test 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len ( test )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34740" y="5013176"/>
            <a:ext cx="7245636" cy="8640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movie = ‘</a:t>
            </a:r>
            <a:r>
              <a:rPr lang="ko-KR" altLang="en-US" sz="1600">
                <a:solidFill>
                  <a:schemeClr val="tx1"/>
                </a:solidFill>
              </a:rPr>
              <a:t>슈퍼맨</a:t>
            </a:r>
            <a:r>
              <a:rPr lang="en-US" altLang="ko-KR" sz="1600">
                <a:solidFill>
                  <a:schemeClr val="tx1"/>
                </a:solidFill>
              </a:rPr>
              <a:t>II’, 1980, ‘</a:t>
            </a:r>
            <a:r>
              <a:rPr lang="ko-KR" altLang="en-US" sz="1600">
                <a:solidFill>
                  <a:schemeClr val="tx1"/>
                </a:solidFill>
              </a:rPr>
              <a:t>베트맨</a:t>
            </a:r>
            <a:r>
              <a:rPr lang="en-US" altLang="ko-KR" sz="1600">
                <a:solidFill>
                  <a:schemeClr val="tx1"/>
                </a:solidFill>
              </a:rPr>
              <a:t>’, 1989    #</a:t>
            </a:r>
            <a:r>
              <a:rPr lang="ko-KR" altLang="en-US" sz="1600">
                <a:solidFill>
                  <a:schemeClr val="tx1"/>
                </a:solidFill>
              </a:rPr>
              <a:t>튜플 생성 </a:t>
            </a:r>
            <a:r>
              <a:rPr lang="en-US" altLang="ko-KR" sz="1600">
                <a:solidFill>
                  <a:schemeClr val="tx1"/>
                </a:solidFill>
              </a:rPr>
              <a:t>packing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A, b, c, d = movie                               #</a:t>
            </a:r>
            <a:r>
              <a:rPr lang="ko-KR" altLang="en-US" sz="1600">
                <a:solidFill>
                  <a:schemeClr val="tx1"/>
                </a:solidFill>
              </a:rPr>
              <a:t>튜플을 항목당 할당 </a:t>
            </a:r>
            <a:r>
              <a:rPr lang="en-US" altLang="ko-KR" sz="1600">
                <a:solidFill>
                  <a:schemeClr val="tx1"/>
                </a:solidFill>
              </a:rPr>
              <a:t>unpacking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1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671" y="933478"/>
            <a:ext cx="83939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b="1" dirty="0" err="1"/>
              <a:t>딕셔너리</a:t>
            </a:r>
            <a:endParaRPr lang="en-US" altLang="ko-KR" b="1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/>
              <a:t>매핑 자료형으로 </a:t>
            </a:r>
            <a:r>
              <a:rPr lang="en-US" altLang="ko-KR"/>
              <a:t>key</a:t>
            </a:r>
            <a:r>
              <a:rPr lang="ko-KR" altLang="en-US" dirty="0"/>
              <a:t>를 통해 </a:t>
            </a:r>
            <a:r>
              <a:rPr lang="en-US" altLang="ko-KR" dirty="0"/>
              <a:t>value</a:t>
            </a:r>
            <a:r>
              <a:rPr lang="ko-KR" altLang="en-US" dirty="0"/>
              <a:t>를 얻는다</a:t>
            </a:r>
            <a:r>
              <a:rPr lang="en-US" altLang="ko-KR" dirty="0"/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/>
              <a:t>Key</a:t>
            </a:r>
            <a:r>
              <a:rPr lang="ko-KR" altLang="en-US" dirty="0"/>
              <a:t>와 </a:t>
            </a:r>
            <a:r>
              <a:rPr lang="en-US" altLang="ko-KR" dirty="0"/>
              <a:t>Value</a:t>
            </a:r>
            <a:r>
              <a:rPr lang="ko-KR" altLang="en-US" dirty="0"/>
              <a:t>쌍들이 </a:t>
            </a:r>
            <a:r>
              <a:rPr lang="ko-KR" altLang="en-US" dirty="0" err="1"/>
              <a:t>여러개가</a:t>
            </a:r>
            <a:r>
              <a:rPr lang="ko-KR" altLang="en-US" dirty="0"/>
              <a:t> </a:t>
            </a:r>
            <a:r>
              <a:rPr lang="en-US" altLang="ko-KR" dirty="0"/>
              <a:t>'{'</a:t>
            </a:r>
            <a:r>
              <a:rPr lang="ko-KR" altLang="en-US" dirty="0"/>
              <a:t>과 </a:t>
            </a:r>
            <a:r>
              <a:rPr lang="en-US" altLang="ko-KR" dirty="0"/>
              <a:t>'}'</a:t>
            </a:r>
            <a:r>
              <a:rPr lang="ko-KR" altLang="en-US" dirty="0"/>
              <a:t>으로 둘러싸이고 각각의 요소는 </a:t>
            </a:r>
            <a:r>
              <a:rPr lang="en-US" altLang="ko-KR" dirty="0"/>
              <a:t>Key : Value</a:t>
            </a:r>
            <a:r>
              <a:rPr lang="ko-KR" altLang="en-US" dirty="0"/>
              <a:t>형태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 err="1"/>
              <a:t>딕셔너리의</a:t>
            </a:r>
            <a:r>
              <a:rPr lang="ko-KR" altLang="en-US" dirty="0"/>
              <a:t> 내용을 얻기 위해서는 </a:t>
            </a:r>
            <a:r>
              <a:rPr lang="en-US" altLang="ko-KR" dirty="0">
                <a:solidFill>
                  <a:srgbClr val="C00000"/>
                </a:solidFill>
              </a:rPr>
              <a:t>items(), keys(), values() </a:t>
            </a:r>
            <a:r>
              <a:rPr lang="ko-KR" altLang="en-US" dirty="0" err="1"/>
              <a:t>메소드를</a:t>
            </a:r>
            <a:r>
              <a:rPr lang="ko-KR" altLang="en-US" dirty="0"/>
              <a:t> 사용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/>
              <a:t>items()</a:t>
            </a:r>
            <a:r>
              <a:rPr lang="ko-KR" altLang="en-US" dirty="0"/>
              <a:t>는 </a:t>
            </a:r>
            <a:r>
              <a:rPr lang="ko-KR" altLang="en-US" dirty="0" err="1"/>
              <a:t>딕셔너리의</a:t>
            </a:r>
            <a:r>
              <a:rPr lang="ko-KR" altLang="en-US" dirty="0"/>
              <a:t> 모든 키와 값을 </a:t>
            </a:r>
            <a:r>
              <a:rPr lang="ko-KR" altLang="en-US" dirty="0" err="1"/>
              <a:t>튜플로</a:t>
            </a:r>
            <a:r>
              <a:rPr lang="ko-KR" altLang="en-US" dirty="0"/>
              <a:t> 묶어서 반환</a:t>
            </a: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/>
              <a:t>keys()</a:t>
            </a:r>
            <a:r>
              <a:rPr lang="ko-KR" altLang="en-US" dirty="0"/>
              <a:t>는 키만</a:t>
            </a:r>
            <a:r>
              <a:rPr lang="en-US" altLang="ko-KR" dirty="0"/>
              <a:t>, values()</a:t>
            </a:r>
            <a:r>
              <a:rPr lang="ko-KR" altLang="en-US" dirty="0"/>
              <a:t>는 </a:t>
            </a:r>
            <a:r>
              <a:rPr lang="ko-KR" altLang="en-US"/>
              <a:t>값만 반환</a:t>
            </a:r>
            <a:endParaRPr lang="en-US" altLang="ko-KR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/>
              <a:t>key</a:t>
            </a:r>
            <a:r>
              <a:rPr lang="ko-KR" altLang="en-US"/>
              <a:t>는 정렬 안된 상태이며</a:t>
            </a:r>
            <a:r>
              <a:rPr lang="en-US" altLang="ko-KR"/>
              <a:t>, </a:t>
            </a:r>
            <a:r>
              <a:rPr lang="ko-KR" altLang="en-US"/>
              <a:t>색인으로 </a:t>
            </a:r>
            <a:r>
              <a:rPr lang="en-US" altLang="ko-KR"/>
              <a:t>value</a:t>
            </a:r>
            <a:r>
              <a:rPr lang="ko-KR" altLang="en-US"/>
              <a:t>을 선택할 수 없다</a:t>
            </a:r>
            <a:endParaRPr lang="en-US" altLang="ko-KR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/>
              <a:t>key</a:t>
            </a:r>
            <a:r>
              <a:rPr lang="ko-KR" altLang="en-US"/>
              <a:t>로 검색해서 읽기 위히 유일성을 유지해야 하므로 키를 생성할 때 </a:t>
            </a:r>
            <a:r>
              <a:rPr lang="en-US" altLang="ko-KR"/>
              <a:t>hash </a:t>
            </a:r>
            <a:r>
              <a:rPr lang="ko-KR" altLang="en-US"/>
              <a:t>알고리즘을 통해 유일한 값만 구성해준다</a:t>
            </a:r>
            <a:r>
              <a:rPr lang="en-US" altLang="ko-KR"/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/>
              <a:t>key</a:t>
            </a:r>
            <a:r>
              <a:rPr lang="ko-KR" altLang="en-US"/>
              <a:t>는 변경이 불가능한 자료형들 </a:t>
            </a:r>
            <a:r>
              <a:rPr lang="en-US" altLang="ko-KR"/>
              <a:t>(int, float, tuple, str, bytes, frozenset)</a:t>
            </a:r>
            <a:r>
              <a:rPr lang="ko-KR" altLang="en-US"/>
              <a:t>으로만 만들어진다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/>
              <a:t>집합 자료형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2711624" y="4437112"/>
            <a:ext cx="6768752" cy="15630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color  = {'apple':'red', 'banana':'yellow'}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 type (color) 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color[ "cherry" ] = "red" 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 color 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d = dict ( a=1, b=3, c=5 ) 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 ( type ( d ) )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90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671" y="933479"/>
            <a:ext cx="839395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b="1"/>
              <a:t>키를 구성하는 </a:t>
            </a:r>
            <a:r>
              <a:rPr lang="en-US" altLang="ko-KR" b="1"/>
              <a:t>hash</a:t>
            </a:r>
            <a:r>
              <a:rPr lang="ko-KR" altLang="en-US" b="1"/>
              <a:t>를 구성하는 기본 정보</a:t>
            </a:r>
            <a:endParaRPr lang="en-US" altLang="ko-KR" b="1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600"/>
              <a:t>sys </a:t>
            </a:r>
            <a:r>
              <a:rPr lang="ko-KR" altLang="en-US" sz="1600"/>
              <a:t>모듈내의 </a:t>
            </a:r>
            <a:r>
              <a:rPr lang="en-US" altLang="ko-KR" sz="1600"/>
              <a:t>hash_info </a:t>
            </a:r>
            <a:r>
              <a:rPr lang="ko-KR" altLang="en-US" sz="1600"/>
              <a:t>속성에서 관리한다</a:t>
            </a:r>
            <a:r>
              <a:rPr lang="en-US" altLang="ko-KR" sz="1600"/>
              <a:t>. </a:t>
            </a:r>
            <a:endParaRPr lang="en-US" altLang="ko-KR" sz="1600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/>
              <a:t>집합 자료형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2639616" y="1700808"/>
            <a:ext cx="7128793" cy="20131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import sys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 sys.hash_info.width )           # </a:t>
            </a:r>
            <a:r>
              <a:rPr lang="ko-KR" altLang="en-US" sz="1600">
                <a:solidFill>
                  <a:schemeClr val="tx1"/>
                </a:solidFill>
              </a:rPr>
              <a:t>해시 값에 사용되는 비트의 너비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print( sys.hash_info.hash_bits )       # </a:t>
            </a:r>
            <a:r>
              <a:rPr lang="ko-KR" altLang="en-US" sz="1600">
                <a:solidFill>
                  <a:schemeClr val="tx1"/>
                </a:solidFill>
              </a:rPr>
              <a:t>해시 알고리즘의 내부 출력 크기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print( sys.hash_info.seed_bits )      # </a:t>
            </a:r>
            <a:r>
              <a:rPr lang="ko-KR" altLang="en-US" sz="1600">
                <a:solidFill>
                  <a:schemeClr val="tx1"/>
                </a:solidFill>
              </a:rPr>
              <a:t>해시 알고리즘의 </a:t>
            </a:r>
            <a:r>
              <a:rPr lang="en-US" altLang="ko-KR" sz="1600">
                <a:solidFill>
                  <a:schemeClr val="tx1"/>
                </a:solidFill>
              </a:rPr>
              <a:t>seed key </a:t>
            </a:r>
            <a:r>
              <a:rPr lang="ko-KR" altLang="en-US" sz="1600">
                <a:solidFill>
                  <a:schemeClr val="tx1"/>
                </a:solidFill>
              </a:rPr>
              <a:t>크기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print( sys.hash_info.inf )               # </a:t>
            </a:r>
            <a:r>
              <a:rPr lang="ko-KR" altLang="en-US" sz="1600">
                <a:solidFill>
                  <a:schemeClr val="tx1"/>
                </a:solidFill>
              </a:rPr>
              <a:t>양의 무한대에 해시 값이 반환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Print( sys.hash_info.nan )              # Nan</a:t>
            </a:r>
            <a:r>
              <a:rPr lang="ko-KR" altLang="en-US" sz="1600">
                <a:solidFill>
                  <a:schemeClr val="tx1"/>
                </a:solidFill>
              </a:rPr>
              <a:t>에 대한 해시값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Print( sys.hash_info.algorithm )      # </a:t>
            </a:r>
            <a:r>
              <a:rPr lang="ko-KR" altLang="en-US" sz="1600">
                <a:solidFill>
                  <a:schemeClr val="tx1"/>
                </a:solidFill>
              </a:rPr>
              <a:t>해시 알고리즘의 이름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74295" y="4005064"/>
            <a:ext cx="839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b="1"/>
              <a:t>딕셔너리의 메소드</a:t>
            </a:r>
            <a:endParaRPr lang="en-US" altLang="ko-KR" b="1"/>
          </a:p>
        </p:txBody>
      </p:sp>
      <p:sp>
        <p:nvSpPr>
          <p:cNvPr id="8" name="직사각형 7"/>
          <p:cNvSpPr/>
          <p:nvPr/>
        </p:nvSpPr>
        <p:spPr>
          <a:xfrm>
            <a:off x="2614488" y="4563124"/>
            <a:ext cx="3841553" cy="8821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for i in dir( dict ) :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if not i.startswith( "-" ) :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print(i)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852" y="4466363"/>
            <a:ext cx="11906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3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671" y="933479"/>
            <a:ext cx="8393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b="1" dirty="0" err="1"/>
              <a:t>딕셔너리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>
                <a:latin typeface="+mn-ea"/>
              </a:rPr>
              <a:t>KeyError</a:t>
            </a:r>
            <a:r>
              <a:rPr lang="ko-KR" altLang="en-US">
                <a:latin typeface="+mn-ea"/>
              </a:rPr>
              <a:t>를 방지하기 위한 메소드 처리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/>
              <a:t>집합 자료형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639616" y="4149080"/>
            <a:ext cx="6768752" cy="23042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color  = { 'cherry': 'red' ,'apple':'green', 'banana':'yellow'}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for k, v in color.items() :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print(k, v)    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del color['cherry']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 color )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color.clear()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 color )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23612" y="3431692"/>
            <a:ext cx="8393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>
                <a:latin typeface="+mn-ea"/>
              </a:rPr>
              <a:t>삭제는 </a:t>
            </a:r>
            <a:r>
              <a:rPr lang="en-US" altLang="ko-KR" dirty="0">
                <a:latin typeface="+mn-ea"/>
              </a:rPr>
              <a:t>del</a:t>
            </a:r>
            <a:r>
              <a:rPr lang="ko-KR" altLang="en-US" dirty="0">
                <a:latin typeface="+mn-ea"/>
              </a:rPr>
              <a:t>을 이용</a:t>
            </a:r>
            <a:endParaRPr lang="en-US" altLang="ko-KR" dirty="0"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>
                <a:solidFill>
                  <a:srgbClr val="C00000"/>
                </a:solidFill>
                <a:latin typeface="+mn-ea"/>
              </a:rPr>
              <a:t>clear()</a:t>
            </a:r>
            <a:r>
              <a:rPr lang="ko-KR" altLang="en-US">
                <a:latin typeface="+mn-ea"/>
              </a:rPr>
              <a:t>를 </a:t>
            </a:r>
            <a:r>
              <a:rPr lang="ko-KR" altLang="en-US" dirty="0">
                <a:latin typeface="+mn-ea"/>
              </a:rPr>
              <a:t>이용해 한 번에 모든 </a:t>
            </a:r>
            <a:r>
              <a:rPr lang="en-US" altLang="ko-KR" dirty="0">
                <a:latin typeface="+mn-ea"/>
              </a:rPr>
              <a:t>key, value </a:t>
            </a:r>
            <a:r>
              <a:rPr lang="ko-KR" altLang="en-US" dirty="0">
                <a:latin typeface="+mn-ea"/>
              </a:rPr>
              <a:t>요소 삭제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2639616" y="1632897"/>
            <a:ext cx="6768752" cy="16026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d = { 'a' : 1, 'b':2 }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 d.get('c', "defaults" ) 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d.setdefault('c', "defaults") 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 op.getitem(a, key_check(a, 'c') 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 d 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 d[ 'c' ] )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67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b="1"/>
              <a:t>집합 자료형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2135560" y="1412777"/>
            <a:ext cx="6984776" cy="16561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&gt;&gt;&gt; import collections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&gt;&gt;&gt; d = {2:3, 1:89, 4:5, 2:0}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&gt;&gt;&gt; od = </a:t>
            </a:r>
            <a:r>
              <a:rPr lang="en-US" altLang="ko-KR" sz="1600" dirty="0" err="1">
                <a:solidFill>
                  <a:schemeClr val="tx1"/>
                </a:solidFill>
              </a:rPr>
              <a:t>collections.OrderedDict</a:t>
            </a:r>
            <a:r>
              <a:rPr lang="en-US" altLang="ko-KR" sz="1600" dirty="0">
                <a:solidFill>
                  <a:schemeClr val="tx1"/>
                </a:solidFill>
              </a:rPr>
              <a:t>(sorted(</a:t>
            </a:r>
            <a:r>
              <a:rPr lang="en-US" altLang="ko-KR" sz="1600" dirty="0" err="1">
                <a:solidFill>
                  <a:schemeClr val="tx1"/>
                </a:solidFill>
              </a:rPr>
              <a:t>d.items</a:t>
            </a:r>
            <a:r>
              <a:rPr lang="en-US" altLang="ko-KR" sz="1600" dirty="0">
                <a:solidFill>
                  <a:schemeClr val="tx1"/>
                </a:solidFill>
              </a:rPr>
              <a:t>()))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&gt;&gt;&gt; od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&gt;&gt;&gt; for k, v in </a:t>
            </a:r>
            <a:r>
              <a:rPr lang="en-US" altLang="ko-KR" sz="1600" dirty="0" err="1">
                <a:solidFill>
                  <a:schemeClr val="tx1"/>
                </a:solidFill>
              </a:rPr>
              <a:t>od.items</a:t>
            </a:r>
            <a:r>
              <a:rPr lang="en-US" altLang="ko-KR" sz="1600" dirty="0">
                <a:solidFill>
                  <a:schemeClr val="tx1"/>
                </a:solidFill>
              </a:rPr>
              <a:t>() :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print(k, v)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61671" y="933478"/>
            <a:ext cx="839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b="1" dirty="0" err="1"/>
              <a:t>딕셔너리</a:t>
            </a:r>
            <a:r>
              <a:rPr lang="ko-KR" altLang="en-US" b="1" dirty="0"/>
              <a:t> </a:t>
            </a:r>
            <a:r>
              <a:rPr lang="ko-KR" altLang="en-US" b="1"/>
              <a:t>키</a:t>
            </a:r>
            <a:r>
              <a:rPr lang="en-US" altLang="ko-KR" b="1"/>
              <a:t> </a:t>
            </a:r>
            <a:r>
              <a:rPr lang="ko-KR" altLang="en-US" b="1"/>
              <a:t>정렬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1784109" y="3212977"/>
            <a:ext cx="8393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err="1"/>
              <a:t>딕셔너리</a:t>
            </a:r>
            <a:r>
              <a:rPr lang="ko-KR" altLang="en-US" dirty="0"/>
              <a:t> 변환 </a:t>
            </a:r>
            <a:r>
              <a:rPr lang="en-US" altLang="ko-KR" dirty="0"/>
              <a:t>: </a:t>
            </a:r>
            <a:r>
              <a:rPr lang="en-US" altLang="ko-KR" dirty="0" err="1">
                <a:solidFill>
                  <a:srgbClr val="C00000"/>
                </a:solidFill>
              </a:rPr>
              <a:t>dict</a:t>
            </a:r>
            <a:r>
              <a:rPr lang="en-US" altLang="ko-KR" dirty="0">
                <a:solidFill>
                  <a:srgbClr val="C00000"/>
                </a:solidFill>
              </a:rPr>
              <a:t>( 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err="1"/>
              <a:t>딕셔너리</a:t>
            </a:r>
            <a:r>
              <a:rPr lang="ko-KR" altLang="en-US" dirty="0"/>
              <a:t> 결합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C00000"/>
                </a:solidFill>
              </a:rPr>
              <a:t>update( 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err="1"/>
              <a:t>딕셔너리에</a:t>
            </a:r>
            <a:r>
              <a:rPr lang="ko-KR" altLang="en-US" dirty="0"/>
              <a:t> 키 </a:t>
            </a:r>
            <a:r>
              <a:rPr lang="ko-KR" altLang="en-US" dirty="0" err="1"/>
              <a:t>멤버쉽</a:t>
            </a:r>
            <a:r>
              <a:rPr lang="ko-KR" altLang="en-US" dirty="0"/>
              <a:t> 테스트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C00000"/>
                </a:solidFill>
              </a:rPr>
              <a:t>in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/>
              <a:t>항목 얻기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C00000"/>
                </a:solidFill>
              </a:rPr>
              <a:t>get(‘key’, ‘default value’)  </a:t>
            </a:r>
            <a:r>
              <a:rPr lang="en-US" altLang="ko-KR" dirty="0"/>
              <a:t>#</a:t>
            </a:r>
            <a:r>
              <a:rPr lang="ko-KR" altLang="en-US" dirty="0"/>
              <a:t>옵션값을 지정하지 않으면 </a:t>
            </a:r>
            <a:r>
              <a:rPr lang="en-US" altLang="ko-KR" dirty="0"/>
              <a:t>None</a:t>
            </a:r>
            <a:r>
              <a:rPr lang="ko-KR" altLang="en-US" dirty="0"/>
              <a:t>리턴</a:t>
            </a: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2279576" y="4509120"/>
            <a:ext cx="6984776" cy="1800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&gt;&gt;&gt;first = {'a':1, 'b':2}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&gt;&gt;&gt;second={'</a:t>
            </a:r>
            <a:r>
              <a:rPr lang="en-US" altLang="ko-KR" sz="1600" dirty="0" err="1">
                <a:solidFill>
                  <a:schemeClr val="tx1"/>
                </a:solidFill>
              </a:rPr>
              <a:t>b':'platypus</a:t>
            </a:r>
            <a:r>
              <a:rPr lang="en-US" altLang="ko-KR" sz="1600" dirty="0">
                <a:solidFill>
                  <a:schemeClr val="tx1"/>
                </a:solidFill>
              </a:rPr>
              <a:t>'}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&gt;&gt;&gt;</a:t>
            </a:r>
            <a:r>
              <a:rPr lang="en-US" altLang="ko-KR" sz="1600" dirty="0" err="1">
                <a:solidFill>
                  <a:schemeClr val="tx1"/>
                </a:solidFill>
              </a:rPr>
              <a:t>first.update</a:t>
            </a:r>
            <a:r>
              <a:rPr lang="en-US" altLang="ko-KR" sz="1600" dirty="0">
                <a:solidFill>
                  <a:schemeClr val="tx1"/>
                </a:solidFill>
              </a:rPr>
              <a:t>(second)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&gt;&gt;&gt;first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&gt;&gt;&gt; 'a' in first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&gt;&gt;&gt; </a:t>
            </a:r>
            <a:r>
              <a:rPr lang="en-US" altLang="ko-KR" sz="1600" dirty="0" err="1">
                <a:solidFill>
                  <a:schemeClr val="tx1"/>
                </a:solidFill>
              </a:rPr>
              <a:t>first.get</a:t>
            </a:r>
            <a:r>
              <a:rPr lang="en-US" altLang="ko-KR" sz="1600" dirty="0">
                <a:solidFill>
                  <a:schemeClr val="tx1"/>
                </a:solidFill>
              </a:rPr>
              <a:t>('b')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&gt;&gt;&gt; </a:t>
            </a:r>
            <a:r>
              <a:rPr lang="en-US" altLang="ko-KR" sz="1600" dirty="0" err="1">
                <a:solidFill>
                  <a:schemeClr val="tx1"/>
                </a:solidFill>
              </a:rPr>
              <a:t>first.get</a:t>
            </a:r>
            <a:r>
              <a:rPr lang="en-US" altLang="ko-KR" sz="1600" dirty="0">
                <a:solidFill>
                  <a:schemeClr val="tx1"/>
                </a:solidFill>
              </a:rPr>
              <a:t>('c', 'candy')</a:t>
            </a:r>
          </a:p>
        </p:txBody>
      </p:sp>
    </p:spTree>
    <p:extLst>
      <p:ext uri="{BB962C8B-B14F-4D97-AF65-F5344CB8AC3E}">
        <p14:creationId xmlns:p14="http://schemas.microsoft.com/office/powerpoint/2010/main" val="275722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671" y="933478"/>
            <a:ext cx="8393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b="1" dirty="0" err="1"/>
              <a:t>딕셔너리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>
                <a:latin typeface="+mn-ea"/>
              </a:rPr>
              <a:t>pop(key) : </a:t>
            </a:r>
            <a:r>
              <a:rPr lang="ko-KR" altLang="en-US">
                <a:latin typeface="+mn-ea"/>
              </a:rPr>
              <a:t>키를 통해 값을 반환 후 삭제한다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>
                <a:latin typeface="+mn-ea"/>
              </a:rPr>
              <a:t>popitem() : </a:t>
            </a:r>
            <a:r>
              <a:rPr lang="ko-KR" altLang="en-US">
                <a:latin typeface="+mn-ea"/>
              </a:rPr>
              <a:t>키</a:t>
            </a:r>
            <a:r>
              <a:rPr lang="en-US" altLang="ko-KR">
                <a:latin typeface="+mn-ea"/>
              </a:rPr>
              <a:t>-</a:t>
            </a:r>
            <a:r>
              <a:rPr lang="ko-KR" altLang="en-US">
                <a:latin typeface="+mn-ea"/>
              </a:rPr>
              <a:t>값의 쌍을 튜플로 반환 후 삭제한다</a:t>
            </a:r>
            <a:r>
              <a:rPr lang="en-US" altLang="ko-KR">
                <a:latin typeface="+mn-ea"/>
              </a:rPr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/>
              <a:t>집합 자료형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639616" y="2034605"/>
            <a:ext cx="5413856" cy="35362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dic= {'a':1, 'b':2, 'c':3}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dic.update({'a':4,'d':5})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k = ['a', 'b', 'c', 'd']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dic1, dic2 = {}, {}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dic1 = dic1.fromkeys(k)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dic2 = dic2.fromkeys(k, 1)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print(dic1)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print(dic2)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dic= {'a':1, 'b':2, 'c':3}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dic.pop('b')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dic.popitem()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10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671" y="933479"/>
            <a:ext cx="83939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b="1" dirty="0" err="1"/>
              <a:t>딕셔너리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중복되는 </a:t>
            </a:r>
            <a:r>
              <a:rPr lang="en-US" altLang="ko-KR" dirty="0">
                <a:latin typeface="+mn-ea"/>
              </a:rPr>
              <a:t>Key</a:t>
            </a:r>
            <a:r>
              <a:rPr lang="ko-KR" altLang="en-US" dirty="0">
                <a:latin typeface="+mn-ea"/>
              </a:rPr>
              <a:t>를 사용할 수 없다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n-ea"/>
              </a:rPr>
              <a:t>Key</a:t>
            </a:r>
            <a:r>
              <a:rPr lang="ko-KR" altLang="en-US" dirty="0">
                <a:latin typeface="+mn-ea"/>
              </a:rPr>
              <a:t>에 리스트는 쓸 수 없다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+mn-ea"/>
              </a:rPr>
              <a:t>튜플은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Key</a:t>
            </a:r>
            <a:r>
              <a:rPr lang="ko-KR" altLang="en-US" dirty="0">
                <a:latin typeface="+mn-ea"/>
              </a:rPr>
              <a:t>로 사용할 수 있다</a:t>
            </a:r>
            <a:endParaRPr lang="en-US" altLang="ko-KR" dirty="0"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Key</a:t>
            </a:r>
            <a:r>
              <a:rPr lang="ko-KR" altLang="en-US" dirty="0"/>
              <a:t>로 </a:t>
            </a:r>
            <a:r>
              <a:rPr lang="en-US" altLang="ko-KR" dirty="0"/>
              <a:t>Value</a:t>
            </a:r>
            <a:r>
              <a:rPr lang="ko-KR" altLang="en-US" dirty="0"/>
              <a:t>얻기 </a:t>
            </a:r>
            <a:r>
              <a:rPr lang="en-US" altLang="ko-KR" dirty="0"/>
              <a:t>(get)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해당 </a:t>
            </a:r>
            <a:r>
              <a:rPr lang="en-US" altLang="ko-KR" dirty="0"/>
              <a:t>Key</a:t>
            </a:r>
            <a:r>
              <a:rPr lang="ko-KR" altLang="en-US" dirty="0"/>
              <a:t>가 있는지 조사 </a:t>
            </a:r>
            <a:r>
              <a:rPr lang="en-US" altLang="ko-KR" dirty="0"/>
              <a:t>(</a:t>
            </a:r>
            <a:r>
              <a:rPr lang="en-US" altLang="ko-KR" dirty="0" err="1"/>
              <a:t>has_key</a:t>
            </a:r>
            <a:r>
              <a:rPr lang="en-US" altLang="ko-KR" dirty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딕셔너리</a:t>
            </a:r>
            <a:r>
              <a:rPr lang="ko-KR" altLang="en-US" dirty="0"/>
              <a:t> 복사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C00000"/>
                </a:solidFill>
              </a:rPr>
              <a:t>copy()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/>
              <a:t>집합 자료형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616424" y="3068960"/>
            <a:ext cx="6984776" cy="11521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a = {'name':'pey', 'phone':'0119993323', 'birth':'1118' }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 a.get('name') 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 a.has_key('name') 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 a.has_key('email') )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11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671" y="933478"/>
            <a:ext cx="83939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b="1" dirty="0"/>
              <a:t>세트</a:t>
            </a:r>
            <a:r>
              <a:rPr lang="en-US" altLang="ko-KR" b="1" dirty="0"/>
              <a:t>(set)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 dirty="0"/>
              <a:t>세트</a:t>
            </a:r>
            <a:r>
              <a:rPr lang="en-US" altLang="ko-KR" sz="1600" dirty="0"/>
              <a:t>(set)</a:t>
            </a:r>
            <a:r>
              <a:rPr lang="ko-KR" altLang="en-US" sz="1600" dirty="0"/>
              <a:t>는 수학시간에 배운 집합과 동일</a:t>
            </a:r>
            <a:endParaRPr lang="en-US" altLang="ko-KR" sz="16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 dirty="0"/>
              <a:t>값은 버리고 키만 남은 </a:t>
            </a:r>
            <a:r>
              <a:rPr lang="ko-KR" altLang="en-US" sz="1600" dirty="0" err="1"/>
              <a:t>딕셔너리와</a:t>
            </a:r>
            <a:r>
              <a:rPr lang="ko-KR" altLang="en-US" sz="1600" dirty="0"/>
              <a:t> 같다</a:t>
            </a:r>
            <a:endParaRPr lang="en-US" altLang="ko-KR" sz="16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 dirty="0"/>
              <a:t>요소들의 중복을 제거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 dirty="0"/>
              <a:t>세트는 리스트와 마찬가지로 값들의 모임이며</a:t>
            </a:r>
            <a:r>
              <a:rPr lang="en-US" altLang="ko-KR" sz="1600"/>
              <a:t>, </a:t>
            </a:r>
            <a:r>
              <a:rPr lang="ko-KR" altLang="en-US" sz="1600"/>
              <a:t>색인에 의한 순서가 </a:t>
            </a:r>
            <a:r>
              <a:rPr lang="ko-KR" altLang="en-US" sz="1600" dirty="0"/>
              <a:t>없음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 dirty="0"/>
              <a:t>제공되는 </a:t>
            </a:r>
            <a:r>
              <a:rPr lang="ko-KR" altLang="en-US" sz="1600" dirty="0" err="1"/>
              <a:t>메소드는</a:t>
            </a:r>
            <a:r>
              <a:rPr lang="ko-KR" altLang="en-US" sz="1600" dirty="0"/>
              <a:t> 리스트와 유사하며</a:t>
            </a:r>
            <a:r>
              <a:rPr lang="en-US" altLang="ko-KR" sz="1600" dirty="0"/>
              <a:t>, </a:t>
            </a:r>
            <a:r>
              <a:rPr lang="ko-KR" altLang="en-US" sz="1600" dirty="0"/>
              <a:t>추가적으로 교집합</a:t>
            </a:r>
            <a:r>
              <a:rPr lang="en-US" altLang="ko-KR" sz="1600" dirty="0"/>
              <a:t>(intersection)</a:t>
            </a:r>
            <a:r>
              <a:rPr lang="ko-KR" altLang="en-US" sz="1600" dirty="0"/>
              <a:t>과 합집합</a:t>
            </a:r>
            <a:r>
              <a:rPr lang="en-US" altLang="ko-KR" sz="1600" dirty="0"/>
              <a:t>(union)</a:t>
            </a:r>
            <a:r>
              <a:rPr lang="ko-KR" altLang="en-US" sz="1600" dirty="0"/>
              <a:t>이 제공</a:t>
            </a:r>
            <a:endParaRPr lang="en-US" altLang="ko-KR" sz="16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600" dirty="0"/>
              <a:t>Set </a:t>
            </a:r>
            <a:r>
              <a:rPr lang="ko-KR" altLang="en-US" sz="1600" dirty="0"/>
              <a:t>생성 </a:t>
            </a:r>
            <a:r>
              <a:rPr lang="en-US" altLang="ko-KR" sz="1600" dirty="0"/>
              <a:t>: set() ,  </a:t>
            </a:r>
            <a:r>
              <a:rPr lang="ko-KR" altLang="en-US" sz="1600" dirty="0"/>
              <a:t>중괄호</a:t>
            </a:r>
            <a:r>
              <a:rPr lang="en-US" altLang="ko-KR" sz="1600" dirty="0"/>
              <a:t>{ }</a:t>
            </a:r>
            <a:r>
              <a:rPr lang="ko-KR" altLang="en-US" sz="1600" dirty="0"/>
              <a:t>안에 콤마로 구분된 하나 이상의 값</a:t>
            </a:r>
            <a:endParaRPr lang="en-US" altLang="ko-KR" sz="16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 dirty="0" err="1"/>
              <a:t>딕셔너리에</a:t>
            </a:r>
            <a:r>
              <a:rPr lang="ko-KR" altLang="en-US" sz="1600" dirty="0"/>
              <a:t> </a:t>
            </a:r>
            <a:r>
              <a:rPr lang="en-US" altLang="ko-KR" sz="1600" dirty="0"/>
              <a:t>set()</a:t>
            </a:r>
            <a:r>
              <a:rPr lang="ko-KR" altLang="en-US" sz="1600" dirty="0"/>
              <a:t>을 사용하면 키만 </a:t>
            </a:r>
            <a:r>
              <a:rPr lang="ko-KR" altLang="en-US" sz="1600"/>
              <a:t>사용한다</a:t>
            </a:r>
            <a:r>
              <a:rPr lang="en-US" altLang="ko-KR" sz="1600"/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>
                <a:solidFill>
                  <a:srgbClr val="C00000"/>
                </a:solidFill>
              </a:rPr>
              <a:t>빈 세트형은 반드시 </a:t>
            </a:r>
            <a:r>
              <a:rPr lang="en-US" altLang="ko-KR" sz="1600">
                <a:solidFill>
                  <a:srgbClr val="C00000"/>
                </a:solidFill>
              </a:rPr>
              <a:t>set( )</a:t>
            </a:r>
            <a:r>
              <a:rPr lang="ko-KR" altLang="en-US" sz="1600">
                <a:solidFill>
                  <a:srgbClr val="C00000"/>
                </a:solidFill>
              </a:rPr>
              <a:t>함수로만 가능</a:t>
            </a:r>
            <a:endParaRPr lang="en-US" altLang="ko-KR" sz="1600" dirty="0">
              <a:solidFill>
                <a:srgbClr val="C0000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/>
              <a:t>집합 자료형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711624" y="3645024"/>
            <a:ext cx="5256584" cy="27661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print( set ({'apple':'red', 'orange':'orange', 'cherry':'red'}) )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a = { 1, 2, 3 }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b = { 3, 4, 5 }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 ( a.union( b ) 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 ( a.intersection( b ) )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d = [1, 0, 3, 1, 2, 3 ]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f = set( d 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 type(f),  f )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50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671" y="933478"/>
            <a:ext cx="83939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b="1" dirty="0"/>
              <a:t>세트</a:t>
            </a:r>
            <a:r>
              <a:rPr lang="en-US" altLang="ko-KR" b="1" dirty="0"/>
              <a:t>(set)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600"/>
              <a:t>difference_update : </a:t>
            </a:r>
            <a:r>
              <a:rPr lang="ko-KR" altLang="en-US" sz="1600"/>
              <a:t>차집합을 처리하고 기존 </a:t>
            </a:r>
            <a:r>
              <a:rPr lang="en-US" altLang="ko-KR" sz="1600"/>
              <a:t>set </a:t>
            </a:r>
            <a:r>
              <a:rPr lang="ko-KR" altLang="en-US" sz="1600"/>
              <a:t>인스턴스 내부 원소를 갱신</a:t>
            </a:r>
            <a:endParaRPr lang="en-US" altLang="ko-KR" sz="160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600"/>
              <a:t>intersection_update : </a:t>
            </a:r>
            <a:r>
              <a:rPr lang="ko-KR" altLang="en-US" sz="1600"/>
              <a:t>교집합을 처리하고 인스턴스 내부를 갱신</a:t>
            </a:r>
            <a:endParaRPr lang="en-US" altLang="ko-KR" sz="160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600"/>
              <a:t>symmetric_difference_update : </a:t>
            </a:r>
            <a:r>
              <a:rPr lang="ko-KR" altLang="en-US" sz="1600"/>
              <a:t>대칭 차집합을 처리하고 인스턴스 내부를 갱신</a:t>
            </a:r>
            <a:endParaRPr lang="en-US" altLang="ko-KR" sz="1600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/>
              <a:t>집합 자료형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351584" y="2237592"/>
            <a:ext cx="3456384" cy="24155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ll = set( [1, 2, 3, 'a', 'b' ] 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ss = set( "abc")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ll.update( ss 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 ll )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ll = set( [1, 2, 3, 'a', 'b' ] 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ss = set( "abc")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ll.difference_update( ss 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 ll ) 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77719" y="4874398"/>
            <a:ext cx="79779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1600"/>
              <a:t>remove( </a:t>
            </a:r>
            <a:r>
              <a:rPr lang="ko-KR" altLang="en-US" sz="1600"/>
              <a:t>원소 </a:t>
            </a:r>
            <a:r>
              <a:rPr lang="en-US" altLang="ko-KR" sz="1600"/>
              <a:t>) : </a:t>
            </a:r>
            <a:r>
              <a:rPr lang="ko-KR" altLang="en-US" sz="1600"/>
              <a:t>원소 하나 삭제</a:t>
            </a:r>
            <a:r>
              <a:rPr lang="en-US" altLang="ko-KR" sz="1600"/>
              <a:t>, </a:t>
            </a:r>
            <a:r>
              <a:rPr lang="ko-KR" altLang="en-US" sz="1600"/>
              <a:t>삭제할 원소가 없을 경우 </a:t>
            </a:r>
            <a:r>
              <a:rPr lang="en-US" altLang="ko-KR" sz="1600"/>
              <a:t>Exception  </a:t>
            </a:r>
            <a:r>
              <a:rPr lang="ko-KR" altLang="en-US" sz="1600"/>
              <a:t>발생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1600"/>
              <a:t>discard( </a:t>
            </a:r>
            <a:r>
              <a:rPr lang="ko-KR" altLang="en-US" sz="1600"/>
              <a:t>원소 </a:t>
            </a:r>
            <a:r>
              <a:rPr lang="en-US" altLang="ko-KR" sz="1600"/>
              <a:t>) : </a:t>
            </a:r>
            <a:r>
              <a:rPr lang="ko-KR" altLang="en-US" sz="1600"/>
              <a:t>삭제할 원소가 없을 경우 </a:t>
            </a:r>
            <a:r>
              <a:rPr lang="en-US" altLang="ko-KR" sz="1600"/>
              <a:t>Exception </a:t>
            </a:r>
            <a:r>
              <a:rPr lang="ko-KR" altLang="en-US" sz="1600"/>
              <a:t>대신 </a:t>
            </a:r>
            <a:r>
              <a:rPr lang="en-US" altLang="ko-KR" sz="1600"/>
              <a:t>None </a:t>
            </a:r>
            <a:r>
              <a:rPr lang="ko-KR" altLang="en-US" sz="1600"/>
              <a:t>리턴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1600"/>
              <a:t>pop( ) : </a:t>
            </a:r>
            <a:r>
              <a:rPr lang="ko-KR" altLang="en-US" sz="1600"/>
              <a:t>임의의 원소 삭제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1600"/>
              <a:t>issubset( )</a:t>
            </a:r>
            <a:r>
              <a:rPr lang="ko-KR" altLang="en-US" sz="1600"/>
              <a:t>은 두 </a:t>
            </a:r>
            <a:r>
              <a:rPr lang="en-US" altLang="ko-KR" sz="1600"/>
              <a:t>set</a:t>
            </a:r>
            <a:r>
              <a:rPr lang="ko-KR" altLang="en-US" sz="1600"/>
              <a:t>을 비교해서 하나의 </a:t>
            </a:r>
            <a:r>
              <a:rPr lang="en-US" altLang="ko-KR" sz="1600"/>
              <a:t>set</a:t>
            </a:r>
            <a:r>
              <a:rPr lang="ko-KR" altLang="en-US" sz="1600"/>
              <a:t>이 다른 </a:t>
            </a:r>
            <a:r>
              <a:rPr lang="en-US" altLang="ko-KR" sz="1600"/>
              <a:t>set</a:t>
            </a:r>
            <a:r>
              <a:rPr lang="ko-KR" altLang="en-US" sz="1600"/>
              <a:t>의 부분집합인지를 확인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1600"/>
              <a:t>issuperset( ) </a:t>
            </a:r>
            <a:r>
              <a:rPr lang="ko-KR" altLang="en-US" sz="1600"/>
              <a:t>은 두 </a:t>
            </a:r>
            <a:r>
              <a:rPr lang="en-US" altLang="ko-KR" sz="1600"/>
              <a:t>set</a:t>
            </a:r>
            <a:r>
              <a:rPr lang="ko-KR" altLang="en-US" sz="1600"/>
              <a:t>을 비교해서 하나의 </a:t>
            </a:r>
            <a:r>
              <a:rPr lang="en-US" altLang="ko-KR" sz="1600"/>
              <a:t>set</a:t>
            </a:r>
            <a:r>
              <a:rPr lang="ko-KR" altLang="en-US" sz="1600"/>
              <a:t>이 다른 </a:t>
            </a:r>
            <a:r>
              <a:rPr lang="en-US" altLang="ko-KR" sz="1600"/>
              <a:t>set</a:t>
            </a:r>
            <a:r>
              <a:rPr lang="ko-KR" altLang="en-US" sz="1600"/>
              <a:t>의 큰집합인지를 확인</a:t>
            </a:r>
            <a:endParaRPr lang="en-US" altLang="ko-KR" sz="1600" dirty="0"/>
          </a:p>
        </p:txBody>
      </p:sp>
      <p:sp>
        <p:nvSpPr>
          <p:cNvPr id="11" name="직사각형 10"/>
          <p:cNvSpPr/>
          <p:nvPr/>
        </p:nvSpPr>
        <p:spPr>
          <a:xfrm>
            <a:off x="6312024" y="2237591"/>
            <a:ext cx="3456384" cy="14074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ll = set( [1, 2, 3, 'a', 'b' ] 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ss = set( "abc")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ll.symmetric_difference_update(ss)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 ll )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63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40175" y="2561570"/>
            <a:ext cx="85107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b="1"/>
              <a:t>keyword </a:t>
            </a:r>
            <a:r>
              <a:rPr lang="ko-KR" altLang="en-US" b="1"/>
              <a:t>모듈 </a:t>
            </a:r>
            <a:r>
              <a:rPr lang="en-US" altLang="ko-KR"/>
              <a:t> </a:t>
            </a:r>
            <a:endParaRPr lang="ko-KR" altLang="en-US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600"/>
              <a:t>keyword </a:t>
            </a:r>
            <a:r>
              <a:rPr lang="ko-KR" altLang="en-US" sz="1600"/>
              <a:t>모듈은 파이썬의 키워드들을 문자열로 보관하는 하나의 변수 </a:t>
            </a:r>
            <a:r>
              <a:rPr lang="en-US" altLang="ko-KR" sz="1600"/>
              <a:t>kwlist</a:t>
            </a:r>
            <a:r>
              <a:rPr lang="ko-KR" altLang="en-US" sz="1600"/>
              <a:t>가 정의되어 있다</a:t>
            </a:r>
            <a:r>
              <a:rPr lang="en-US" altLang="ko-KR" sz="1600"/>
              <a:t>.</a:t>
            </a:r>
            <a:endParaRPr lang="en-US" altLang="ko-KR" sz="1600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/>
              <a:t>자료형</a:t>
            </a:r>
            <a:endParaRPr lang="ko-KR" alt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2639617" y="4670573"/>
            <a:ext cx="7077693" cy="14595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rgbClr val="C00000"/>
                </a:solidFill>
              </a:rPr>
              <a:t>import  keyword</a:t>
            </a:r>
          </a:p>
          <a:p>
            <a:r>
              <a:rPr lang="en-US" altLang="ko-KR">
                <a:solidFill>
                  <a:srgbClr val="C00000"/>
                </a:solidFill>
              </a:rPr>
              <a:t>import  pprint</a:t>
            </a:r>
          </a:p>
          <a:p>
            <a:endParaRPr lang="en-US" altLang="ko-KR">
              <a:solidFill>
                <a:srgbClr val="C00000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pprint.pprint(keyword.kwlist, width=60, compact=True)</a:t>
            </a:r>
          </a:p>
          <a:p>
            <a:r>
              <a:rPr lang="en-US" altLang="ko-KR">
                <a:solidFill>
                  <a:schemeClr val="tx1"/>
                </a:solidFill>
              </a:rPr>
              <a:t>help(pprint)    #</a:t>
            </a:r>
            <a:r>
              <a:rPr lang="ko-KR" altLang="en-US">
                <a:solidFill>
                  <a:schemeClr val="tx1"/>
                </a:solidFill>
              </a:rPr>
              <a:t>도움말을 보여줌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40175" y="3588108"/>
            <a:ext cx="85107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b="1"/>
              <a:t> pprint </a:t>
            </a:r>
            <a:r>
              <a:rPr lang="ko-KR" altLang="en-US" b="1"/>
              <a:t>모듈 </a:t>
            </a:r>
            <a:r>
              <a:rPr lang="en-US" altLang="ko-KR"/>
              <a:t> </a:t>
            </a:r>
            <a:endParaRPr lang="ko-KR" altLang="en-US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600"/>
              <a:t>object</a:t>
            </a:r>
            <a:r>
              <a:rPr lang="ko-KR" altLang="en-US" sz="1600"/>
              <a:t>에 출력 값을 넣고 출력할 때 들여쓰기</a:t>
            </a:r>
            <a:r>
              <a:rPr lang="en-US" altLang="ko-KR" sz="1600"/>
              <a:t>(indent), </a:t>
            </a:r>
            <a:r>
              <a:rPr lang="ko-KR" altLang="en-US" sz="1600"/>
              <a:t>출력 라인 폭</a:t>
            </a:r>
            <a:r>
              <a:rPr lang="en-US" altLang="ko-KR" sz="1600"/>
              <a:t>(width)</a:t>
            </a:r>
            <a:r>
              <a:rPr lang="ko-KR" altLang="en-US" sz="1600"/>
              <a:t>등에 대한 조정이 가능하다</a:t>
            </a:r>
            <a:endParaRPr lang="en-US" altLang="ko-KR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1786234" y="943778"/>
            <a:ext cx="851079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b="1" dirty="0"/>
              <a:t>모듈</a:t>
            </a:r>
            <a:r>
              <a:rPr lang="en-US" altLang="ko-KR" b="1" dirty="0"/>
              <a:t>(module)</a:t>
            </a:r>
            <a:r>
              <a:rPr lang="ko-KR" altLang="en-US" b="1" dirty="0"/>
              <a:t> </a:t>
            </a:r>
            <a:r>
              <a:rPr lang="en-US" altLang="ko-KR" dirty="0"/>
              <a:t> </a:t>
            </a:r>
            <a:endParaRPr lang="ko-KR" altLang="en-US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 dirty="0"/>
              <a:t>프로그램을 관리하는 하나의 단위로서 모듈 내부에 변수</a:t>
            </a:r>
            <a:r>
              <a:rPr lang="en-US" altLang="ko-KR" sz="1600" dirty="0"/>
              <a:t>, </a:t>
            </a:r>
            <a:r>
              <a:rPr lang="ko-KR" altLang="en-US" sz="1600" dirty="0"/>
              <a:t>함수</a:t>
            </a:r>
            <a:r>
              <a:rPr lang="en-US" altLang="ko-KR" sz="1600" dirty="0"/>
              <a:t>, </a:t>
            </a:r>
            <a:r>
              <a:rPr lang="ko-KR" altLang="en-US" sz="1600" dirty="0"/>
              <a:t>클래스 등을 정의해서 관리</a:t>
            </a:r>
            <a:endParaRPr lang="en-US" altLang="ko-KR" sz="16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 dirty="0"/>
              <a:t>하나의 프로그램을 작성하는 기준</a:t>
            </a:r>
            <a:endParaRPr lang="en-US" altLang="ko-KR" sz="16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 dirty="0"/>
              <a:t>모듈 단위로 하나의 이름 관리 영역을 </a:t>
            </a:r>
            <a:r>
              <a:rPr lang="ko-KR" altLang="en-US" sz="1600" dirty="0">
                <a:solidFill>
                  <a:srgbClr val="C00000"/>
                </a:solidFill>
              </a:rPr>
              <a:t>전역 네임스페이스</a:t>
            </a:r>
            <a:r>
              <a:rPr lang="en-US" altLang="ko-KR" sz="1600" dirty="0">
                <a:solidFill>
                  <a:srgbClr val="C00000"/>
                </a:solidFill>
              </a:rPr>
              <a:t>(global name space)</a:t>
            </a:r>
            <a:r>
              <a:rPr lang="ko-KR" altLang="en-US" sz="1600" dirty="0"/>
              <a:t>라고 한다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721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671" y="933478"/>
            <a:ext cx="83939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b="1" dirty="0"/>
              <a:t>세트</a:t>
            </a:r>
            <a:r>
              <a:rPr lang="en-US" altLang="ko-KR" b="1" dirty="0"/>
              <a:t>(set)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/>
              <a:t>원소에 대한 변경이 가능한 </a:t>
            </a:r>
            <a:r>
              <a:rPr lang="en-US" altLang="ko-KR" sz="1600"/>
              <a:t>set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/>
              <a:t>원소에 대한 변경이 불가한 </a:t>
            </a:r>
            <a:r>
              <a:rPr lang="en-US" altLang="ko-KR" sz="1600"/>
              <a:t>frozenset</a:t>
            </a:r>
            <a:endParaRPr lang="en-US" altLang="ko-KR" sz="1600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/>
              <a:t>집합 자료형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711624" y="1916833"/>
            <a:ext cx="5256584" cy="9335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print( set 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 frozenset 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 type( set ) , type( frozenset ) )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38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671" y="933478"/>
            <a:ext cx="8393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b="1"/>
              <a:t>Set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600"/>
              <a:t>Combination </a:t>
            </a:r>
            <a:r>
              <a:rPr lang="ko-KR" altLang="en-US" sz="1600" dirty="0"/>
              <a:t>과</a:t>
            </a:r>
            <a:r>
              <a:rPr lang="en-US" altLang="ko-KR" sz="1600" dirty="0"/>
              <a:t> </a:t>
            </a:r>
            <a:r>
              <a:rPr lang="ko-KR" altLang="en-US" sz="1600" dirty="0"/>
              <a:t>연산자</a:t>
            </a:r>
            <a:r>
              <a:rPr lang="en-US" altLang="ko-KR" sz="1600" dirty="0"/>
              <a:t>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/>
              <a:t>집합 자료형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2279577" y="1628800"/>
            <a:ext cx="7876045" cy="47525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a = {1, 2}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b = {2, 3}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a &amp; b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a.</a:t>
            </a:r>
            <a:r>
              <a:rPr lang="en-US" altLang="ko-KR" sz="1600" dirty="0" err="1">
                <a:solidFill>
                  <a:srgbClr val="C00000"/>
                </a:solidFill>
              </a:rPr>
              <a:t>intersection</a:t>
            </a:r>
            <a:r>
              <a:rPr lang="en-US" altLang="ko-KR" sz="1600" dirty="0">
                <a:solidFill>
                  <a:schemeClr val="tx1"/>
                </a:solidFill>
              </a:rPr>
              <a:t>(b) #</a:t>
            </a:r>
            <a:r>
              <a:rPr lang="ko-KR" altLang="en-US" sz="1600" dirty="0">
                <a:solidFill>
                  <a:schemeClr val="tx1"/>
                </a:solidFill>
              </a:rPr>
              <a:t>교집합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a | b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a.</a:t>
            </a:r>
            <a:r>
              <a:rPr lang="en-US" altLang="ko-KR" sz="1600" dirty="0" err="1">
                <a:solidFill>
                  <a:srgbClr val="C00000"/>
                </a:solidFill>
              </a:rPr>
              <a:t>union</a:t>
            </a:r>
            <a:r>
              <a:rPr lang="en-US" altLang="ko-KR" sz="1600" dirty="0">
                <a:solidFill>
                  <a:schemeClr val="tx1"/>
                </a:solidFill>
              </a:rPr>
              <a:t>(b) #</a:t>
            </a:r>
            <a:r>
              <a:rPr lang="ko-KR" altLang="en-US" sz="1600" dirty="0">
                <a:solidFill>
                  <a:schemeClr val="tx1"/>
                </a:solidFill>
              </a:rPr>
              <a:t>합집합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a - b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a.</a:t>
            </a:r>
            <a:r>
              <a:rPr lang="en-US" altLang="ko-KR" sz="1600" dirty="0" err="1">
                <a:solidFill>
                  <a:srgbClr val="C00000"/>
                </a:solidFill>
              </a:rPr>
              <a:t>difference</a:t>
            </a:r>
            <a:r>
              <a:rPr lang="en-US" altLang="ko-KR" sz="1600" dirty="0">
                <a:solidFill>
                  <a:schemeClr val="tx1"/>
                </a:solidFill>
              </a:rPr>
              <a:t>(b) #</a:t>
            </a:r>
            <a:r>
              <a:rPr lang="ko-KR" altLang="en-US" sz="1600" dirty="0" err="1">
                <a:solidFill>
                  <a:schemeClr val="tx1"/>
                </a:solidFill>
              </a:rPr>
              <a:t>차집합</a:t>
            </a:r>
            <a:endParaRPr lang="ko-KR" altLang="en-US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a ^ b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a.</a:t>
            </a:r>
            <a:r>
              <a:rPr lang="en-US" altLang="ko-KR" sz="1600" dirty="0" err="1">
                <a:solidFill>
                  <a:srgbClr val="C00000"/>
                </a:solidFill>
              </a:rPr>
              <a:t>symmetric_difference</a:t>
            </a:r>
            <a:r>
              <a:rPr lang="en-US" altLang="ko-KR" sz="1600" dirty="0">
                <a:solidFill>
                  <a:schemeClr val="tx1"/>
                </a:solidFill>
              </a:rPr>
              <a:t>(b) #</a:t>
            </a:r>
            <a:r>
              <a:rPr lang="ko-KR" altLang="en-US" sz="1600" dirty="0">
                <a:solidFill>
                  <a:schemeClr val="tx1"/>
                </a:solidFill>
              </a:rPr>
              <a:t>대칭 </a:t>
            </a:r>
            <a:r>
              <a:rPr lang="ko-KR" altLang="en-US" sz="1600" dirty="0" err="1">
                <a:solidFill>
                  <a:schemeClr val="tx1"/>
                </a:solidFill>
              </a:rPr>
              <a:t>차집합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a &lt;= b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a.</a:t>
            </a:r>
            <a:r>
              <a:rPr lang="en-US" altLang="ko-KR" sz="1600" dirty="0" err="1">
                <a:solidFill>
                  <a:srgbClr val="C00000"/>
                </a:solidFill>
              </a:rPr>
              <a:t>issubset</a:t>
            </a:r>
            <a:r>
              <a:rPr lang="en-US" altLang="ko-KR" sz="1600" dirty="0">
                <a:solidFill>
                  <a:schemeClr val="tx1"/>
                </a:solidFill>
              </a:rPr>
              <a:t>(b) #</a:t>
            </a:r>
            <a:r>
              <a:rPr lang="ko-KR" altLang="en-US" sz="1600" dirty="0" err="1">
                <a:solidFill>
                  <a:schemeClr val="tx1"/>
                </a:solidFill>
              </a:rPr>
              <a:t>첫번째</a:t>
            </a:r>
            <a:r>
              <a:rPr lang="ko-KR" altLang="en-US" sz="1600" dirty="0">
                <a:solidFill>
                  <a:schemeClr val="tx1"/>
                </a:solidFill>
              </a:rPr>
              <a:t> 셋이 </a:t>
            </a:r>
            <a:r>
              <a:rPr lang="ko-KR" altLang="en-US" sz="1600" dirty="0" err="1">
                <a:solidFill>
                  <a:schemeClr val="tx1"/>
                </a:solidFill>
              </a:rPr>
              <a:t>두번째</a:t>
            </a:r>
            <a:r>
              <a:rPr lang="ko-KR" altLang="en-US" sz="1600" dirty="0">
                <a:solidFill>
                  <a:schemeClr val="tx1"/>
                </a:solidFill>
              </a:rPr>
              <a:t> 셋의 부분집합</a:t>
            </a:r>
            <a:r>
              <a:rPr lang="en-US" altLang="ko-KR" sz="1600" dirty="0">
                <a:solidFill>
                  <a:schemeClr val="tx1"/>
                </a:solidFill>
              </a:rPr>
              <a:t>?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a &lt;= a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a &lt; b   #</a:t>
            </a:r>
            <a:r>
              <a:rPr lang="ko-KR" altLang="en-US" sz="1600" dirty="0" err="1">
                <a:solidFill>
                  <a:schemeClr val="tx1"/>
                </a:solidFill>
              </a:rPr>
              <a:t>첫번째</a:t>
            </a:r>
            <a:r>
              <a:rPr lang="ko-KR" altLang="en-US" sz="1600" dirty="0">
                <a:solidFill>
                  <a:schemeClr val="tx1"/>
                </a:solidFill>
              </a:rPr>
              <a:t> 셋이 </a:t>
            </a:r>
            <a:r>
              <a:rPr lang="ko-KR" altLang="en-US" sz="1600" dirty="0" err="1">
                <a:solidFill>
                  <a:schemeClr val="tx1"/>
                </a:solidFill>
              </a:rPr>
              <a:t>두번째</a:t>
            </a:r>
            <a:r>
              <a:rPr lang="ko-KR" altLang="en-US" sz="1600" dirty="0">
                <a:solidFill>
                  <a:schemeClr val="tx1"/>
                </a:solidFill>
              </a:rPr>
              <a:t> 셋의 </a:t>
            </a:r>
            <a:r>
              <a:rPr lang="en-US" altLang="ko-KR" sz="1600" dirty="0">
                <a:solidFill>
                  <a:schemeClr val="tx1"/>
                </a:solidFill>
              </a:rPr>
              <a:t>proper subset(</a:t>
            </a:r>
            <a:r>
              <a:rPr lang="ko-KR" altLang="en-US" sz="1600" dirty="0" err="1">
                <a:solidFill>
                  <a:schemeClr val="tx1"/>
                </a:solidFill>
              </a:rPr>
              <a:t>진부분집합</a:t>
            </a:r>
            <a:r>
              <a:rPr lang="en-US" altLang="ko-KR" sz="1600" dirty="0">
                <a:solidFill>
                  <a:schemeClr val="tx1"/>
                </a:solidFill>
              </a:rPr>
              <a:t>)?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a &lt; a  #</a:t>
            </a:r>
            <a:r>
              <a:rPr lang="ko-KR" altLang="en-US" sz="1600" dirty="0" err="1">
                <a:solidFill>
                  <a:schemeClr val="tx1"/>
                </a:solidFill>
              </a:rPr>
              <a:t>두번째</a:t>
            </a:r>
            <a:r>
              <a:rPr lang="ko-KR" altLang="en-US" sz="1600" dirty="0">
                <a:solidFill>
                  <a:schemeClr val="tx1"/>
                </a:solidFill>
              </a:rPr>
              <a:t> 셋에는 </a:t>
            </a:r>
            <a:r>
              <a:rPr lang="ko-KR" altLang="en-US" sz="1600" dirty="0" err="1">
                <a:solidFill>
                  <a:schemeClr val="tx1"/>
                </a:solidFill>
              </a:rPr>
              <a:t>첫번째</a:t>
            </a:r>
            <a:r>
              <a:rPr lang="ko-KR" altLang="en-US" sz="1600" dirty="0">
                <a:solidFill>
                  <a:schemeClr val="tx1"/>
                </a:solidFill>
              </a:rPr>
              <a:t> 셋의 모든 멤버를 포함한 그 이상의 멤버가 있어야 함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a &gt;= b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a.</a:t>
            </a:r>
            <a:r>
              <a:rPr lang="en-US" altLang="ko-KR" sz="1600" dirty="0" err="1">
                <a:solidFill>
                  <a:srgbClr val="C00000"/>
                </a:solidFill>
              </a:rPr>
              <a:t>issuperset</a:t>
            </a:r>
            <a:r>
              <a:rPr lang="en-US" altLang="ko-KR" sz="1600" dirty="0">
                <a:solidFill>
                  <a:schemeClr val="tx1"/>
                </a:solidFill>
              </a:rPr>
              <a:t>(b) #</a:t>
            </a:r>
            <a:r>
              <a:rPr lang="ko-KR" altLang="en-US" sz="1600" dirty="0" err="1">
                <a:solidFill>
                  <a:schemeClr val="tx1"/>
                </a:solidFill>
              </a:rPr>
              <a:t>첫번째</a:t>
            </a:r>
            <a:r>
              <a:rPr lang="ko-KR" altLang="en-US" sz="1600" dirty="0">
                <a:solidFill>
                  <a:schemeClr val="tx1"/>
                </a:solidFill>
              </a:rPr>
              <a:t> 셋이 </a:t>
            </a:r>
            <a:r>
              <a:rPr lang="ko-KR" altLang="en-US" sz="1600" dirty="0" err="1">
                <a:solidFill>
                  <a:schemeClr val="tx1"/>
                </a:solidFill>
              </a:rPr>
              <a:t>두번째</a:t>
            </a:r>
            <a:r>
              <a:rPr lang="ko-KR" altLang="en-US" sz="1600" dirty="0">
                <a:solidFill>
                  <a:schemeClr val="tx1"/>
                </a:solidFill>
              </a:rPr>
              <a:t> 셋의 </a:t>
            </a:r>
            <a:r>
              <a:rPr lang="ko-KR" altLang="en-US" sz="1600" dirty="0" err="1">
                <a:solidFill>
                  <a:schemeClr val="tx1"/>
                </a:solidFill>
              </a:rPr>
              <a:t>슈퍼셋</a:t>
            </a:r>
            <a:r>
              <a:rPr lang="en-US" altLang="ko-KR" sz="1600" dirty="0">
                <a:solidFill>
                  <a:schemeClr val="tx1"/>
                </a:solidFill>
              </a:rPr>
              <a:t>?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a &gt; b  #</a:t>
            </a:r>
            <a:r>
              <a:rPr lang="ko-KR" altLang="en-US" sz="1600" dirty="0" err="1">
                <a:solidFill>
                  <a:schemeClr val="tx1"/>
                </a:solidFill>
              </a:rPr>
              <a:t>첫번째</a:t>
            </a:r>
            <a:r>
              <a:rPr lang="ko-KR" altLang="en-US" sz="1600" dirty="0">
                <a:solidFill>
                  <a:schemeClr val="tx1"/>
                </a:solidFill>
              </a:rPr>
              <a:t> 셋이 </a:t>
            </a:r>
            <a:r>
              <a:rPr lang="ko-KR" altLang="en-US" sz="1600" dirty="0" err="1">
                <a:solidFill>
                  <a:schemeClr val="tx1"/>
                </a:solidFill>
              </a:rPr>
              <a:t>두번째</a:t>
            </a:r>
            <a:r>
              <a:rPr lang="ko-KR" altLang="en-US" sz="1600" dirty="0">
                <a:solidFill>
                  <a:schemeClr val="tx1"/>
                </a:solidFill>
              </a:rPr>
              <a:t> 셋의 </a:t>
            </a:r>
            <a:r>
              <a:rPr lang="en-US" altLang="ko-KR" sz="1600" dirty="0">
                <a:solidFill>
                  <a:schemeClr val="tx1"/>
                </a:solidFill>
              </a:rPr>
              <a:t>proper superset ?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a &gt; a  #</a:t>
            </a:r>
            <a:r>
              <a:rPr lang="ko-KR" altLang="en-US" sz="1600" dirty="0" err="1">
                <a:solidFill>
                  <a:schemeClr val="tx1"/>
                </a:solidFill>
              </a:rPr>
              <a:t>첫번째</a:t>
            </a:r>
            <a:r>
              <a:rPr lang="ko-KR" altLang="en-US" sz="1600" dirty="0">
                <a:solidFill>
                  <a:schemeClr val="tx1"/>
                </a:solidFill>
              </a:rPr>
              <a:t> 셋에는 </a:t>
            </a:r>
            <a:r>
              <a:rPr lang="ko-KR" altLang="en-US" sz="1600" dirty="0" err="1">
                <a:solidFill>
                  <a:schemeClr val="tx1"/>
                </a:solidFill>
              </a:rPr>
              <a:t>두번째</a:t>
            </a:r>
            <a:r>
              <a:rPr lang="ko-KR" altLang="en-US" sz="1600" dirty="0">
                <a:solidFill>
                  <a:schemeClr val="tx1"/>
                </a:solidFill>
              </a:rPr>
              <a:t> 셋의 모든 멤버를 포함한 그 이상의 멤버가 있어야 함</a:t>
            </a:r>
          </a:p>
        </p:txBody>
      </p:sp>
    </p:spTree>
    <p:extLst>
      <p:ext uri="{BB962C8B-B14F-4D97-AF65-F5344CB8AC3E}">
        <p14:creationId xmlns:p14="http://schemas.microsoft.com/office/powerpoint/2010/main" val="165692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671" y="933478"/>
            <a:ext cx="8393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b="1"/>
              <a:t>operator </a:t>
            </a:r>
            <a:r>
              <a:rPr lang="ko-KR" altLang="en-US" b="1"/>
              <a:t>모듈의 검색 함수</a:t>
            </a:r>
            <a:r>
              <a:rPr lang="en-US" altLang="ko-KR"/>
              <a:t> </a:t>
            </a: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/>
              <a:t>getitem( ) 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/>
              <a:t>itemgetter( ) - </a:t>
            </a:r>
            <a:r>
              <a:rPr lang="ko-KR" altLang="en-US"/>
              <a:t>항목들의 키에 여러 개를 동시에 조회해서 값을 처리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/>
              <a:t>집합 자료형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2279576" y="1916832"/>
            <a:ext cx="7876045" cy="23042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import  operator as op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l = [1, 2, 3, 4 ]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 op.getitem( l, 0 ) 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 op.getitem( l, 4 ) )      #IndexError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a = { 'a' : 1, 'b':2 }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 op.getitem( a, 'a' ) 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 op.getitem( a, 'c' ) )    #IndexError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 op.getitem(a, key_check(a, 'c') ) )      #IndexError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91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671" y="933478"/>
            <a:ext cx="83939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err="1"/>
              <a:t>튜플의</a:t>
            </a:r>
            <a:r>
              <a:rPr lang="ko-KR" altLang="en-US" dirty="0"/>
              <a:t> 각 요소는 리스트가 될 수 있다</a:t>
            </a:r>
            <a:r>
              <a:rPr lang="en-US" altLang="ko-KR" dirty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/>
              <a:t>리스트에 리스트를 포함할 수 있다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err="1"/>
              <a:t>딕셔너리의</a:t>
            </a:r>
            <a:r>
              <a:rPr lang="ko-KR" altLang="en-US" dirty="0"/>
              <a:t> 키는 불변하기 때문에 리스트</a:t>
            </a:r>
            <a:r>
              <a:rPr lang="en-US" altLang="ko-KR" dirty="0"/>
              <a:t>, </a:t>
            </a:r>
            <a:r>
              <a:rPr lang="ko-KR" altLang="en-US" dirty="0" err="1"/>
              <a:t>딕셔너리</a:t>
            </a:r>
            <a:r>
              <a:rPr lang="en-US" altLang="ko-KR" dirty="0"/>
              <a:t>, </a:t>
            </a:r>
            <a:r>
              <a:rPr lang="ko-KR" altLang="en-US" dirty="0"/>
              <a:t>셋은 다른 </a:t>
            </a:r>
            <a:r>
              <a:rPr lang="ko-KR" altLang="en-US" dirty="0" err="1"/>
              <a:t>딕셔너리의</a:t>
            </a:r>
            <a:r>
              <a:rPr lang="ko-KR" altLang="en-US" dirty="0"/>
              <a:t> 키가 될 수 없다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err="1"/>
              <a:t>튜플은</a:t>
            </a:r>
            <a:r>
              <a:rPr lang="ko-KR" altLang="en-US" dirty="0"/>
              <a:t> </a:t>
            </a:r>
            <a:r>
              <a:rPr lang="ko-KR" altLang="en-US" dirty="0" err="1"/>
              <a:t>딕셔너리의</a:t>
            </a:r>
            <a:r>
              <a:rPr lang="ko-KR" altLang="en-US" dirty="0"/>
              <a:t> 키가 될 수 있다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/>
              <a:t>집합 자료형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2279577" y="2564904"/>
            <a:ext cx="7876045" cy="11881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houses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(44.79, -93.14, 285) : 'My House',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(38.89, -77.03, 13) : 'The White House'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}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2399071" y="4296698"/>
          <a:ext cx="7756550" cy="1723595"/>
        </p:xfrm>
        <a:graphic>
          <a:graphicData uri="http://schemas.openxmlformats.org/drawingml/2006/table">
            <a:tbl>
              <a:tblPr/>
              <a:tblGrid>
                <a:gridCol w="3878275"/>
                <a:gridCol w="3878275"/>
              </a:tblGrid>
              <a:tr h="4129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변할 수 없는</a:t>
                      </a:r>
                      <a:r>
                        <a:rPr lang="en-US" altLang="ko-KR" sz="1600" smtClean="0"/>
                        <a:t>(immutable)</a:t>
                      </a:r>
                      <a:r>
                        <a:rPr lang="ko-KR" altLang="en-US" sz="1600" smtClean="0"/>
                        <a:t>  데이터형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변할 수 있는</a:t>
                      </a:r>
                      <a:r>
                        <a:rPr lang="en-US" altLang="ko-KR" sz="1600" smtClean="0"/>
                        <a:t>(mutable)</a:t>
                      </a:r>
                      <a:r>
                        <a:rPr lang="ko-KR" altLang="en-US" sz="1600" smtClean="0"/>
                        <a:t> 데이터형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29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숫자형 </a:t>
                      </a:r>
                      <a:r>
                        <a:rPr lang="en-US" altLang="ko-KR" sz="1600" smtClean="0"/>
                        <a:t>: int, float, complex</a:t>
                      </a:r>
                    </a:p>
                    <a:p>
                      <a:pPr latinLnBrk="1"/>
                      <a:r>
                        <a:rPr lang="en-US" altLang="ko-KR" sz="1600" smtClean="0"/>
                        <a:t>string</a:t>
                      </a:r>
                    </a:p>
                    <a:p>
                      <a:pPr latinLnBrk="1"/>
                      <a:r>
                        <a:rPr lang="en-US" altLang="ko-KR" sz="1600" smtClean="0"/>
                        <a:t>tuple</a:t>
                      </a:r>
                    </a:p>
                    <a:p>
                      <a:pPr latinLnBrk="1"/>
                      <a:r>
                        <a:rPr lang="en-US" altLang="ko-KR" sz="1600" smtClean="0"/>
                        <a:t>fronzenset</a:t>
                      </a:r>
                    </a:p>
                    <a:p>
                      <a:pPr latinLnBrk="1"/>
                      <a:r>
                        <a:rPr lang="en-US" altLang="ko-KR" sz="1600" smtClean="0"/>
                        <a:t>bytes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list</a:t>
                      </a:r>
                    </a:p>
                    <a:p>
                      <a:pPr latinLnBrk="1"/>
                      <a:r>
                        <a:rPr lang="en-US" altLang="ko-KR" sz="1600" smtClean="0"/>
                        <a:t>dict</a:t>
                      </a:r>
                    </a:p>
                    <a:p>
                      <a:pPr latinLnBrk="1"/>
                      <a:r>
                        <a:rPr lang="en-US" altLang="ko-KR" sz="1600" smtClean="0"/>
                        <a:t>set</a:t>
                      </a:r>
                    </a:p>
                    <a:p>
                      <a:pPr latinLnBrk="1"/>
                      <a:r>
                        <a:rPr lang="en-US" altLang="ko-KR" sz="1600" smtClean="0"/>
                        <a:t>byte array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663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670" y="980729"/>
            <a:ext cx="8393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b="1" dirty="0"/>
              <a:t>pass</a:t>
            </a:r>
            <a:r>
              <a:rPr lang="ko-KR" altLang="en-US" b="1" dirty="0"/>
              <a:t>의 사용</a:t>
            </a:r>
            <a:endParaRPr lang="en-US" altLang="ko-KR" b="1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 err="1"/>
              <a:t>조건문을</a:t>
            </a:r>
            <a:r>
              <a:rPr lang="ko-KR" altLang="en-US" dirty="0"/>
              <a:t> 판단하고 참 거짓에 따라 행동을 정의 할 때 아무런 일도 하지 않게끔 설정</a:t>
            </a:r>
            <a:r>
              <a:rPr lang="en-US" altLang="ko-KR" dirty="0"/>
              <a:t> </a:t>
            </a:r>
            <a:endParaRPr lang="ko-KR" altLang="en-US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제어문의 종류 및 사용법</a:t>
            </a:r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895" y="2181057"/>
            <a:ext cx="4556956" cy="1900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409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670" y="980729"/>
            <a:ext cx="839395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b="1"/>
              <a:t>range </a:t>
            </a:r>
            <a:r>
              <a:rPr lang="ko-KR" altLang="en-US" b="1"/>
              <a:t>클래스</a:t>
            </a:r>
            <a:endParaRPr lang="en-US" altLang="ko-KR" b="1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/>
              <a:t>반복적인 처리를 위해 사용되는 클래스</a:t>
            </a:r>
            <a:endParaRPr lang="en-US" altLang="ko-KR" sz="160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/>
              <a:t>시작</a:t>
            </a:r>
            <a:r>
              <a:rPr lang="en-US" altLang="ko-KR" sz="1600"/>
              <a:t>, </a:t>
            </a:r>
            <a:r>
              <a:rPr lang="ko-KR" altLang="en-US" sz="1600"/>
              <a:t>종료</a:t>
            </a:r>
            <a:r>
              <a:rPr lang="en-US" altLang="ko-KR" sz="1600"/>
              <a:t>, </a:t>
            </a:r>
            <a:r>
              <a:rPr lang="ko-KR" altLang="en-US" sz="1600"/>
              <a:t>간격 등을 주고 구성하면 호출된 결과가 한번 사용되고 사라진다</a:t>
            </a:r>
            <a:r>
              <a:rPr lang="en-US" altLang="ko-KR" sz="1600"/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/>
              <a:t>사용할 때마다 정의해서 사용하는 구조를 제공한다</a:t>
            </a:r>
            <a:r>
              <a:rPr lang="en-US" altLang="ko-KR" sz="1600"/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600"/>
              <a:t>range(['</a:t>
            </a:r>
            <a:r>
              <a:rPr lang="ko-KR" altLang="en-US" sz="1600"/>
              <a:t>시작값</a:t>
            </a:r>
            <a:r>
              <a:rPr lang="en-US" altLang="ko-KR" sz="1600"/>
              <a:t>'], '</a:t>
            </a:r>
            <a:r>
              <a:rPr lang="ko-KR" altLang="en-US" sz="1600"/>
              <a:t>종료값</a:t>
            </a:r>
            <a:r>
              <a:rPr lang="en-US" altLang="ko-KR" sz="1600"/>
              <a:t>'[, '</a:t>
            </a:r>
            <a:r>
              <a:rPr lang="ko-KR" altLang="en-US" sz="1600"/>
              <a:t>증가값</a:t>
            </a:r>
            <a:r>
              <a:rPr lang="en-US" altLang="ko-KR" sz="1600"/>
              <a:t>'])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/>
              <a:t>시작 값과 증가 값은 생략 가능하며</a:t>
            </a:r>
            <a:r>
              <a:rPr lang="en-US" altLang="ko-KR" sz="1600"/>
              <a:t>, </a:t>
            </a:r>
            <a:r>
              <a:rPr lang="ko-KR" altLang="en-US" sz="1600"/>
              <a:t>이때는 각 </a:t>
            </a:r>
            <a:r>
              <a:rPr lang="en-US" altLang="ko-KR" sz="1600"/>
              <a:t>0, 1</a:t>
            </a:r>
            <a:r>
              <a:rPr lang="ko-KR" altLang="en-US" sz="1600"/>
              <a:t>이 할당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ko-KR" altLang="en-US" sz="1600"/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160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제어문의 종류 및 사용법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639617" y="2705394"/>
            <a:ext cx="6166801" cy="7364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</a:rPr>
              <a:t>print( range )</a:t>
            </a:r>
          </a:p>
          <a:p>
            <a:r>
              <a:rPr lang="en-US" altLang="ko-KR">
                <a:solidFill>
                  <a:schemeClr val="tx1"/>
                </a:solidFill>
              </a:rPr>
              <a:t>print( type( range ) )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746" y="3754171"/>
            <a:ext cx="7091636" cy="2148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247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Python </a:t>
            </a:r>
            <a:r>
              <a:rPr lang="ko-KR" altLang="en-US" b="1"/>
              <a:t>기본 내장 함수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1991546" y="1052736"/>
            <a:ext cx="4536503" cy="49685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# </a:t>
            </a:r>
            <a:r>
              <a:rPr lang="ko-KR" altLang="en-US" sz="1600">
                <a:solidFill>
                  <a:schemeClr val="tx1"/>
                </a:solidFill>
              </a:rPr>
              <a:t>크기비교함수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max(3, 7, -1, 5, 4)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min(3, 7, -1, 5, 4)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#</a:t>
            </a:r>
            <a:r>
              <a:rPr lang="ko-KR" altLang="en-US" sz="1600">
                <a:solidFill>
                  <a:schemeClr val="tx1"/>
                </a:solidFill>
              </a:rPr>
              <a:t>연산함수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sum([2, 4, 6, 8, 10])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pow(2, 3)            # </a:t>
            </a:r>
            <a:r>
              <a:rPr lang="ko-KR" altLang="en-US" sz="1600">
                <a:solidFill>
                  <a:schemeClr val="tx1"/>
                </a:solidFill>
              </a:rPr>
              <a:t>제곱을 처리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divmod(10, 3)      # </a:t>
            </a:r>
            <a:r>
              <a:rPr lang="ko-KR" altLang="en-US" sz="1600">
                <a:solidFill>
                  <a:schemeClr val="tx1"/>
                </a:solidFill>
              </a:rPr>
              <a:t>몫과 나머지를 구하는 함수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round(11.56, 1)    # 11.6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round(11.12, 1)    # 11.1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round(5 / 3, 3)     # 1.667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abs(-5)               # 5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# </a:t>
            </a:r>
            <a:r>
              <a:rPr lang="ko-KR" altLang="en-US" sz="1600">
                <a:solidFill>
                  <a:schemeClr val="tx1"/>
                </a:solidFill>
              </a:rPr>
              <a:t>숫자를 문자로 문자를 숫자로 변환하기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 type ( ord ) 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 type ( chr ) 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# </a:t>
            </a:r>
            <a:r>
              <a:rPr lang="ko-KR" altLang="en-US" sz="1600">
                <a:solidFill>
                  <a:schemeClr val="tx1"/>
                </a:solidFill>
              </a:rPr>
              <a:t>논리식의 결과로 처리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 type ( any ) 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 type ( all ) )</a:t>
            </a:r>
          </a:p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816081" y="1052736"/>
            <a:ext cx="3555565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s = "IwanttokownPython"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l = list(map(ord, s) 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 l 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ls = "".join( list ( map ( chr, l ) ) 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 ls 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 any ( [ ] ) 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 any ( [1, 0, 0 ] ) 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 all ( [ ] ) 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 all ( [1, 2, 0 ] ) )</a:t>
            </a:r>
          </a:p>
        </p:txBody>
      </p:sp>
    </p:spTree>
    <p:extLst>
      <p:ext uri="{BB962C8B-B14F-4D97-AF65-F5344CB8AC3E}">
        <p14:creationId xmlns:p14="http://schemas.microsoft.com/office/powerpoint/2010/main" val="16886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Python </a:t>
            </a:r>
            <a:r>
              <a:rPr lang="ko-KR" altLang="en-US" b="1"/>
              <a:t>기본 내장 함수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1991546" y="1052736"/>
            <a:ext cx="4536503" cy="28803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# </a:t>
            </a:r>
            <a:r>
              <a:rPr lang="ko-KR" altLang="en-US" sz="1600">
                <a:solidFill>
                  <a:schemeClr val="tx1"/>
                </a:solidFill>
              </a:rPr>
              <a:t>정렬 함수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 type ( sorted ) 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l = ['abc', 'bc', 'a']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s = sorted( l 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 s )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#</a:t>
            </a:r>
            <a:r>
              <a:rPr lang="ko-KR" altLang="en-US" sz="1600">
                <a:solidFill>
                  <a:schemeClr val="tx1"/>
                </a:solidFill>
              </a:rPr>
              <a:t>임의의 문자열을 문장으로 평가하기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s = "a_e = a_e + 100 "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a_e = 100</a:t>
            </a:r>
          </a:p>
          <a:p>
            <a:r>
              <a:rPr lang="en-US" altLang="ko-KR" sz="1600">
                <a:solidFill>
                  <a:srgbClr val="C00000"/>
                </a:solidFill>
              </a:rPr>
              <a:t>exec</a:t>
            </a:r>
            <a:r>
              <a:rPr lang="en-US" altLang="ko-KR" sz="1600">
                <a:solidFill>
                  <a:schemeClr val="tx1"/>
                </a:solidFill>
              </a:rPr>
              <a:t>( s 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print(globals() ["a_e"])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91546" y="4149080"/>
            <a:ext cx="82809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/>
              <a:t>inspect </a:t>
            </a:r>
            <a:r>
              <a:rPr lang="ko-KR" altLang="en-US" sz="1600"/>
              <a:t>모듈의 </a:t>
            </a:r>
            <a:r>
              <a:rPr lang="en-US" altLang="ko-KR" sz="1600"/>
              <a:t>getsource </a:t>
            </a:r>
            <a:r>
              <a:rPr lang="ko-KR" altLang="en-US" sz="1600"/>
              <a:t>함수의 인자에 함수 이름을 넣으면 함수의 소스가 출력된다</a:t>
            </a:r>
            <a:r>
              <a:rPr lang="en-US" altLang="ko-KR" sz="160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/>
              <a:t>파이썬 프로그램 소스를 인터프리터에서 실행하기 위해서는 바이트 코드로 변환이 필요하다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/>
              <a:t>dis</a:t>
            </a:r>
            <a:r>
              <a:rPr lang="ko-KR" altLang="en-US" sz="1600"/>
              <a:t>모듈의 </a:t>
            </a:r>
            <a:r>
              <a:rPr lang="en-US" altLang="ko-KR" sz="1600"/>
              <a:t>dis</a:t>
            </a:r>
            <a:r>
              <a:rPr lang="ko-KR" altLang="en-US" sz="1600"/>
              <a:t>함수는 함수 로직 처리되는 바이트 코드를 출력한다</a:t>
            </a:r>
          </a:p>
        </p:txBody>
      </p:sp>
    </p:spTree>
    <p:extLst>
      <p:ext uri="{BB962C8B-B14F-4D97-AF65-F5344CB8AC3E}">
        <p14:creationId xmlns:p14="http://schemas.microsoft.com/office/powerpoint/2010/main" val="222229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Python </a:t>
            </a:r>
            <a:r>
              <a:rPr lang="ko-KR" altLang="en-US" b="1"/>
              <a:t>기본 내장 함수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1991545" y="1052736"/>
            <a:ext cx="7876045" cy="48245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# 0.0 ~ 1.0 </a:t>
            </a:r>
            <a:r>
              <a:rPr lang="ko-KR" altLang="en-US" sz="1600">
                <a:solidFill>
                  <a:schemeClr val="tx1"/>
                </a:solidFill>
              </a:rPr>
              <a:t>미만의 임의의 값 생성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from  random  import  random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 </a:t>
            </a:r>
            <a:r>
              <a:rPr lang="en-US" altLang="ko-KR" sz="1600">
                <a:solidFill>
                  <a:srgbClr val="C00000"/>
                </a:solidFill>
              </a:rPr>
              <a:t>random()</a:t>
            </a:r>
            <a:r>
              <a:rPr lang="en-US" altLang="ko-KR" sz="1600">
                <a:solidFill>
                  <a:schemeClr val="tx1"/>
                </a:solidFill>
              </a:rPr>
              <a:t> )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# 0.0 ~ 10.0 </a:t>
            </a:r>
            <a:r>
              <a:rPr lang="ko-KR" altLang="en-US" sz="1600">
                <a:solidFill>
                  <a:schemeClr val="tx1"/>
                </a:solidFill>
              </a:rPr>
              <a:t>미만의 임의의 값 생성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from  random  import  random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 random() * 10 )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# 0 ~ 10 </a:t>
            </a:r>
            <a:r>
              <a:rPr lang="ko-KR" altLang="en-US" sz="1600">
                <a:solidFill>
                  <a:schemeClr val="tx1"/>
                </a:solidFill>
              </a:rPr>
              <a:t>미만의 임의의 값 생성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from  random  import  random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 int( random() * 10 ) )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# 1 ~ 10 </a:t>
            </a:r>
            <a:r>
              <a:rPr lang="ko-KR" altLang="en-US" sz="1600">
                <a:solidFill>
                  <a:schemeClr val="tx1"/>
                </a:solidFill>
              </a:rPr>
              <a:t>미만의 임의의 값 생성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from  random  import  random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 int( random() * 10 ) + 1)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# 5 ~ 10 </a:t>
            </a:r>
            <a:r>
              <a:rPr lang="ko-KR" altLang="en-US" sz="1600">
                <a:solidFill>
                  <a:schemeClr val="tx1"/>
                </a:solidFill>
              </a:rPr>
              <a:t>미만의 임의의 값 생성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from  random  import  randint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 </a:t>
            </a:r>
            <a:r>
              <a:rPr lang="en-US" altLang="ko-KR" sz="1600">
                <a:solidFill>
                  <a:srgbClr val="C00000"/>
                </a:solidFill>
              </a:rPr>
              <a:t>randint</a:t>
            </a:r>
            <a:r>
              <a:rPr lang="en-US" altLang="ko-KR" sz="1600">
                <a:solidFill>
                  <a:schemeClr val="tx1"/>
                </a:solidFill>
              </a:rPr>
              <a:t>(5,10) 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83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Python </a:t>
            </a:r>
            <a:r>
              <a:rPr lang="ko-KR" altLang="en-US" b="1"/>
              <a:t>기본 내장 함수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1991545" y="1052736"/>
            <a:ext cx="7876045" cy="24482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from  random  import  </a:t>
            </a:r>
            <a:r>
              <a:rPr lang="en-US" altLang="ko-KR" dirty="0" err="1">
                <a:solidFill>
                  <a:schemeClr val="tx1"/>
                </a:solidFill>
              </a:rPr>
              <a:t>randrange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print( </a:t>
            </a:r>
            <a:r>
              <a:rPr lang="en-US" altLang="ko-KR" dirty="0" err="1">
                <a:solidFill>
                  <a:srgbClr val="C00000"/>
                </a:solidFill>
              </a:rPr>
              <a:t>randrange</a:t>
            </a:r>
            <a:r>
              <a:rPr lang="en-US" altLang="ko-KR" dirty="0">
                <a:solidFill>
                  <a:schemeClr val="tx1"/>
                </a:solidFill>
              </a:rPr>
              <a:t>(5,10) )  # 5 ~ 10 </a:t>
            </a:r>
            <a:r>
              <a:rPr lang="ko-KR" altLang="en-US" dirty="0">
                <a:solidFill>
                  <a:schemeClr val="tx1"/>
                </a:solidFill>
              </a:rPr>
              <a:t>미만까지의 </a:t>
            </a:r>
            <a:r>
              <a:rPr lang="ko-KR" altLang="en-US" dirty="0" err="1">
                <a:solidFill>
                  <a:schemeClr val="tx1"/>
                </a:solidFill>
              </a:rPr>
              <a:t>임의값</a:t>
            </a:r>
            <a:r>
              <a:rPr lang="ko-KR" altLang="en-US" dirty="0">
                <a:solidFill>
                  <a:schemeClr val="tx1"/>
                </a:solidFill>
              </a:rPr>
              <a:t> 생성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 </a:t>
            </a:r>
            <a:r>
              <a:rPr lang="en-US" altLang="ko-KR" dirty="0" err="1">
                <a:solidFill>
                  <a:srgbClr val="C00000"/>
                </a:solidFill>
              </a:rPr>
              <a:t>randrange</a:t>
            </a:r>
            <a:r>
              <a:rPr lang="en-US" altLang="ko-KR" dirty="0">
                <a:solidFill>
                  <a:schemeClr val="tx1"/>
                </a:solidFill>
              </a:rPr>
              <a:t>(5, 10, 2) )  # 5</a:t>
            </a:r>
            <a:r>
              <a:rPr lang="ko-KR" altLang="en-US" dirty="0">
                <a:solidFill>
                  <a:schemeClr val="tx1"/>
                </a:solidFill>
              </a:rPr>
              <a:t>부터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씩 증가된 값에 대해 </a:t>
            </a:r>
            <a:r>
              <a:rPr lang="en-US" altLang="ko-KR" dirty="0">
                <a:solidFill>
                  <a:schemeClr val="tx1"/>
                </a:solidFill>
              </a:rPr>
              <a:t>10 </a:t>
            </a:r>
            <a:r>
              <a:rPr lang="ko-KR" altLang="en-US" dirty="0">
                <a:solidFill>
                  <a:schemeClr val="tx1"/>
                </a:solidFill>
              </a:rPr>
              <a:t>미만까지 </a:t>
            </a:r>
            <a:r>
              <a:rPr lang="ko-KR" altLang="en-US" dirty="0" err="1">
                <a:solidFill>
                  <a:schemeClr val="tx1"/>
                </a:solidFill>
              </a:rPr>
              <a:t>임의값</a:t>
            </a:r>
            <a:r>
              <a:rPr lang="ko-KR" altLang="en-US" dirty="0">
                <a:solidFill>
                  <a:schemeClr val="tx1"/>
                </a:solidFill>
              </a:rPr>
              <a:t> 생성</a:t>
            </a:r>
          </a:p>
          <a:p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from  random  import  </a:t>
            </a:r>
            <a:r>
              <a:rPr lang="en-US" altLang="ko-KR" dirty="0" err="1">
                <a:solidFill>
                  <a:schemeClr val="tx1"/>
                </a:solidFill>
              </a:rPr>
              <a:t>randint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print( </a:t>
            </a:r>
            <a:r>
              <a:rPr lang="en-US" altLang="ko-KR" dirty="0" err="1">
                <a:solidFill>
                  <a:schemeClr val="tx1"/>
                </a:solidFill>
              </a:rPr>
              <a:t>chr</a:t>
            </a:r>
            <a:r>
              <a:rPr lang="en-US" altLang="ko-KR" dirty="0">
                <a:solidFill>
                  <a:schemeClr val="tx1"/>
                </a:solidFill>
              </a:rPr>
              <a:t>( </a:t>
            </a:r>
            <a:r>
              <a:rPr lang="en-US" altLang="ko-KR" dirty="0" err="1">
                <a:solidFill>
                  <a:schemeClr val="tx1"/>
                </a:solidFill>
              </a:rPr>
              <a:t>randint</a:t>
            </a:r>
            <a:r>
              <a:rPr lang="en-US" altLang="ko-KR" dirty="0">
                <a:solidFill>
                  <a:schemeClr val="tx1"/>
                </a:solidFill>
              </a:rPr>
              <a:t>(65, 90) ) )   # 'A', 'Z'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 </a:t>
            </a:r>
            <a:r>
              <a:rPr lang="en-US" altLang="ko-KR" dirty="0" err="1">
                <a:solidFill>
                  <a:schemeClr val="tx1"/>
                </a:solidFill>
              </a:rPr>
              <a:t>chr</a:t>
            </a:r>
            <a:r>
              <a:rPr lang="en-US" altLang="ko-KR" dirty="0">
                <a:solidFill>
                  <a:schemeClr val="tx1"/>
                </a:solidFill>
              </a:rPr>
              <a:t>( </a:t>
            </a:r>
            <a:r>
              <a:rPr lang="en-US" altLang="ko-KR" dirty="0" err="1">
                <a:solidFill>
                  <a:schemeClr val="tx1"/>
                </a:solidFill>
              </a:rPr>
              <a:t>randint</a:t>
            </a:r>
            <a:r>
              <a:rPr lang="en-US" altLang="ko-KR" dirty="0">
                <a:solidFill>
                  <a:schemeClr val="tx1"/>
                </a:solidFill>
              </a:rPr>
              <a:t>(97, 122) ) )   # 'a', 'z'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43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75733" y="935931"/>
            <a:ext cx="856873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b="1"/>
              <a:t>명명 규칙 </a:t>
            </a:r>
            <a:r>
              <a:rPr lang="en-US" altLang="ko-KR" b="1"/>
              <a:t>(naming convention)</a:t>
            </a:r>
            <a:endParaRPr lang="ko-KR" altLang="en-US" b="1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/>
              <a:t>동일한 이름으로 모듈과 변수를 정의할 경우 변수에 최종적으로 할당된 값을 처리</a:t>
            </a:r>
            <a:endParaRPr lang="en-US" altLang="ko-KR" sz="1600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/>
              <a:t>자료형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969288" y="3217345"/>
            <a:ext cx="818162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b="1"/>
              <a:t>파이썬 권장 상수</a:t>
            </a:r>
            <a:r>
              <a:rPr lang="en-US" altLang="ko-KR" b="1"/>
              <a:t>, </a:t>
            </a:r>
            <a:r>
              <a:rPr lang="ko-KR" altLang="en-US" b="1"/>
              <a:t>변수</a:t>
            </a:r>
            <a:r>
              <a:rPr lang="en-US" altLang="ko-KR" b="1"/>
              <a:t>, </a:t>
            </a:r>
            <a:r>
              <a:rPr lang="ko-KR" altLang="en-US" b="1"/>
              <a:t>함수</a:t>
            </a:r>
            <a:r>
              <a:rPr lang="en-US" altLang="ko-KR" b="1"/>
              <a:t>, </a:t>
            </a:r>
            <a:r>
              <a:rPr lang="ko-KR" altLang="en-US" b="1"/>
              <a:t>메소드 </a:t>
            </a:r>
            <a:r>
              <a:rPr lang="en-US" altLang="ko-KR" b="1"/>
              <a:t>naming convention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/>
              <a:t>소문자로 작성하는 것을 권장</a:t>
            </a:r>
            <a:endParaRPr lang="en-US" altLang="ko-KR" sz="160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/>
              <a:t>가독성을 위해서라면 밑줄 문자</a:t>
            </a:r>
            <a:r>
              <a:rPr lang="en-US" altLang="ko-KR" sz="1600"/>
              <a:t>(_)</a:t>
            </a:r>
            <a:r>
              <a:rPr lang="ko-KR" altLang="en-US" sz="1600"/>
              <a:t>를</a:t>
            </a:r>
            <a:r>
              <a:rPr lang="en-US" altLang="ko-KR" sz="1600"/>
              <a:t> </a:t>
            </a:r>
            <a:r>
              <a:rPr lang="ko-KR" altLang="en-US" sz="1600"/>
              <a:t>쓸 수 있다</a:t>
            </a:r>
            <a:r>
              <a:rPr lang="en-US" altLang="ko-KR" sz="1600"/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/>
              <a:t>보호 속성일 때는 맨 앞에 </a:t>
            </a:r>
            <a:r>
              <a:rPr lang="en-US" altLang="ko-KR" sz="1600"/>
              <a:t>‘_’(leading underscore)</a:t>
            </a:r>
            <a:r>
              <a:rPr lang="ko-KR" altLang="en-US" sz="1600"/>
              <a:t>를</a:t>
            </a:r>
            <a:r>
              <a:rPr lang="en-US" altLang="ko-KR" sz="1600"/>
              <a:t> </a:t>
            </a:r>
            <a:r>
              <a:rPr lang="ko-KR" altLang="en-US" sz="1600"/>
              <a:t>추가적으로 붙인다</a:t>
            </a:r>
            <a:r>
              <a:rPr lang="en-US" altLang="ko-KR" sz="1600"/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/>
              <a:t>키워드와 동일 변수일 때는 맨 뒤에 </a:t>
            </a:r>
            <a:r>
              <a:rPr lang="en-US" altLang="ko-KR" sz="1600"/>
              <a:t>‘_’(leading underscore)</a:t>
            </a:r>
            <a:r>
              <a:rPr lang="ko-KR" altLang="en-US" sz="1600"/>
              <a:t>를 추가적으로 붙이다</a:t>
            </a:r>
            <a:r>
              <a:rPr lang="en-US" altLang="ko-KR" sz="1600"/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/>
              <a:t>비공개 속성일 때는 맨 앞에 </a:t>
            </a:r>
            <a:r>
              <a:rPr lang="en-US" altLang="ko-KR" sz="1600"/>
              <a:t>‘__’(double underscore) </a:t>
            </a:r>
            <a:r>
              <a:rPr lang="ko-KR" altLang="en-US" sz="1600"/>
              <a:t>하나를 붙인다</a:t>
            </a:r>
            <a:r>
              <a:rPr lang="en-US" altLang="ko-KR" sz="1600"/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/>
              <a:t>스페셜 속성일 때는 앞과 뒤에 </a:t>
            </a:r>
            <a:r>
              <a:rPr lang="en-US" altLang="ko-KR" sz="1600"/>
              <a:t>‘__’(double underscore) </a:t>
            </a:r>
            <a:r>
              <a:rPr lang="ko-KR" altLang="en-US" sz="1600"/>
              <a:t>하나를 붙인다</a:t>
            </a:r>
            <a:r>
              <a:rPr lang="en-US" altLang="ko-KR" sz="1600"/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1600" dirty="0"/>
          </a:p>
        </p:txBody>
      </p:sp>
      <p:sp>
        <p:nvSpPr>
          <p:cNvPr id="12" name="직사각형 11"/>
          <p:cNvSpPr/>
          <p:nvPr/>
        </p:nvSpPr>
        <p:spPr>
          <a:xfrm>
            <a:off x="2711625" y="1724605"/>
            <a:ext cx="5904655" cy="13026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</a:rPr>
              <a:t>import  sys</a:t>
            </a:r>
          </a:p>
          <a:p>
            <a:r>
              <a:rPr lang="en-US" altLang="ko-KR">
                <a:solidFill>
                  <a:schemeClr val="tx1"/>
                </a:solidFill>
              </a:rPr>
              <a:t>print( type ( sys ) )   # </a:t>
            </a:r>
            <a:r>
              <a:rPr lang="ko-KR" altLang="en-US">
                <a:solidFill>
                  <a:schemeClr val="tx1"/>
                </a:solidFill>
              </a:rPr>
              <a:t>모듈 클래스</a:t>
            </a:r>
          </a:p>
          <a:p>
            <a:r>
              <a:rPr lang="en-US" altLang="ko-KR">
                <a:solidFill>
                  <a:schemeClr val="tx1"/>
                </a:solidFill>
              </a:rPr>
              <a:t>sys = 100</a:t>
            </a:r>
          </a:p>
          <a:p>
            <a:r>
              <a:rPr lang="en-US" altLang="ko-KR">
                <a:solidFill>
                  <a:schemeClr val="tx1"/>
                </a:solidFill>
              </a:rPr>
              <a:t>print( type ( sys ) )   # </a:t>
            </a:r>
            <a:r>
              <a:rPr lang="ko-KR" altLang="en-US">
                <a:solidFill>
                  <a:schemeClr val="tx1"/>
                </a:solidFill>
              </a:rPr>
              <a:t>정수 클래스의 인스턴스</a:t>
            </a:r>
          </a:p>
        </p:txBody>
      </p:sp>
    </p:spTree>
    <p:extLst>
      <p:ext uri="{BB962C8B-B14F-4D97-AF65-F5344CB8AC3E}">
        <p14:creationId xmlns:p14="http://schemas.microsoft.com/office/powerpoint/2010/main" val="396271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673" y="908721"/>
            <a:ext cx="8164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b="1" dirty="0" err="1"/>
              <a:t>정규표현식</a:t>
            </a:r>
            <a:r>
              <a:rPr lang="en-US" altLang="ko-KR" b="1" dirty="0"/>
              <a:t>(Regular expression) 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ko-KR" altLang="en-US" dirty="0"/>
              <a:t>특정한 규칙을 가진 문자열을 표현하는데 사용되는 형식 언어</a:t>
            </a:r>
            <a:endParaRPr lang="en-US" altLang="ko-KR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ko-KR" altLang="en-US" dirty="0"/>
              <a:t>주어진 패턴으로 문자열을 검색</a:t>
            </a:r>
            <a:r>
              <a:rPr lang="en-US" altLang="ko-KR" dirty="0"/>
              <a:t>/</a:t>
            </a:r>
            <a:r>
              <a:rPr lang="ko-KR" altLang="en-US" dirty="0"/>
              <a:t>치환하는데 사용</a:t>
            </a:r>
            <a:endParaRPr lang="en-US" altLang="ko-KR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ko-KR" dirty="0"/>
              <a:t>vi, </a:t>
            </a:r>
            <a:r>
              <a:rPr lang="en-US" altLang="ko-KR" dirty="0" err="1"/>
              <a:t>grep</a:t>
            </a:r>
            <a:r>
              <a:rPr lang="en-US" altLang="ko-KR" dirty="0"/>
              <a:t> </a:t>
            </a:r>
            <a:r>
              <a:rPr lang="ko-KR" altLang="en-US" dirty="0"/>
              <a:t>등 프로그램에서 널리 사용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/>
              <a:t>정규표현식</a:t>
            </a:r>
            <a:r>
              <a:rPr lang="ko-KR" altLang="en-US" b="1" dirty="0"/>
              <a:t> 모듈</a:t>
            </a:r>
          </a:p>
        </p:txBody>
      </p:sp>
    </p:spTree>
    <p:extLst>
      <p:ext uri="{BB962C8B-B14F-4D97-AF65-F5344CB8AC3E}">
        <p14:creationId xmlns:p14="http://schemas.microsoft.com/office/powerpoint/2010/main" val="87318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673" y="898320"/>
            <a:ext cx="8164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b="1" dirty="0" err="1"/>
              <a:t>정규표현식</a:t>
            </a:r>
            <a:r>
              <a:rPr lang="ko-KR" altLang="en-US" b="1" dirty="0"/>
              <a:t> 문법</a:t>
            </a:r>
            <a:r>
              <a:rPr lang="en-US" altLang="ko-KR" b="1" dirty="0"/>
              <a:t> 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ko-KR" altLang="en-US" dirty="0"/>
              <a:t>문자나 문자의 패턴을 나타내기 위한 특수 문자들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/>
              <a:t>정규표현식</a:t>
            </a:r>
            <a:r>
              <a:rPr lang="ko-KR" altLang="en-US" b="1" dirty="0"/>
              <a:t> 모듈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5" y="1844824"/>
            <a:ext cx="8020050" cy="27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763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673" y="898319"/>
            <a:ext cx="81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b="1" dirty="0" err="1"/>
              <a:t>정규표현식</a:t>
            </a:r>
            <a:r>
              <a:rPr lang="ko-KR" altLang="en-US" b="1" dirty="0"/>
              <a:t> 예제</a:t>
            </a:r>
            <a:r>
              <a:rPr lang="en-US" altLang="ko-KR" b="1" dirty="0"/>
              <a:t>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/>
              <a:t>정규표현식</a:t>
            </a:r>
            <a:r>
              <a:rPr lang="ko-KR" altLang="en-US" b="1" dirty="0"/>
              <a:t> 모듈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025" y="1676400"/>
            <a:ext cx="798195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920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673" y="898319"/>
            <a:ext cx="81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b="1" dirty="0"/>
              <a:t>Escape </a:t>
            </a:r>
            <a:r>
              <a:rPr lang="ko-KR" altLang="en-US" b="1" dirty="0"/>
              <a:t>문자열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/>
              <a:t>정규표현식</a:t>
            </a:r>
            <a:r>
              <a:rPr lang="ko-KR" altLang="en-US" b="1" dirty="0"/>
              <a:t> 모듈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9" y="1484784"/>
            <a:ext cx="5591175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565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673" y="898319"/>
            <a:ext cx="81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b="1" dirty="0"/>
              <a:t>re </a:t>
            </a:r>
            <a:r>
              <a:rPr lang="ko-KR" altLang="en-US" b="1" dirty="0"/>
              <a:t>모듈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/>
              <a:t>정규표현식</a:t>
            </a:r>
            <a:r>
              <a:rPr lang="ko-KR" altLang="en-US" b="1" dirty="0"/>
              <a:t> 모듈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1484785"/>
            <a:ext cx="8001000" cy="338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281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673" y="898319"/>
            <a:ext cx="81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b="1" dirty="0" err="1"/>
              <a:t>re.match</a:t>
            </a:r>
            <a:r>
              <a:rPr lang="en-US" altLang="ko-KR" b="1" dirty="0"/>
              <a:t>, </a:t>
            </a:r>
            <a:r>
              <a:rPr lang="en-US" altLang="ko-KR" b="1" dirty="0" err="1"/>
              <a:t>re.search</a:t>
            </a:r>
            <a:r>
              <a:rPr lang="en-US" altLang="ko-KR" b="1" dirty="0"/>
              <a:t> </a:t>
            </a:r>
            <a:r>
              <a:rPr lang="ko-KR" altLang="en-US" b="1" dirty="0"/>
              <a:t>예제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/>
              <a:t>정규표현식</a:t>
            </a:r>
            <a:r>
              <a:rPr lang="ko-KR" altLang="en-US" b="1" dirty="0"/>
              <a:t> 모듈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910" y="1465284"/>
            <a:ext cx="7467600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89097" y="4149080"/>
            <a:ext cx="81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b="1" dirty="0" err="1"/>
              <a:t>re.findall</a:t>
            </a:r>
            <a:r>
              <a:rPr lang="en-US" altLang="ko-KR" b="1" dirty="0"/>
              <a:t> </a:t>
            </a:r>
            <a:r>
              <a:rPr lang="ko-KR" altLang="en-US" b="1" dirty="0"/>
              <a:t>예제</a:t>
            </a:r>
            <a:endParaRPr lang="en-US" altLang="ko-KR" b="1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08" y="4653137"/>
            <a:ext cx="7000875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549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673" y="898319"/>
            <a:ext cx="81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b="1" dirty="0" err="1"/>
              <a:t>re.sub</a:t>
            </a:r>
            <a:r>
              <a:rPr lang="en-US" altLang="ko-KR" b="1" dirty="0"/>
              <a:t> </a:t>
            </a:r>
            <a:r>
              <a:rPr lang="ko-KR" altLang="en-US" b="1" dirty="0"/>
              <a:t>예제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/>
              <a:t>정규표현식</a:t>
            </a:r>
            <a:r>
              <a:rPr lang="ko-KR" altLang="en-US" b="1" dirty="0"/>
              <a:t> 모듈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07" y="1484785"/>
            <a:ext cx="6724650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092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924833" y="1243852"/>
            <a:ext cx="5267873" cy="332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JBold" pitchFamily="18" charset="-127"/>
              </a:rPr>
              <a:t>   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JBold" pitchFamily="18" charset="-127"/>
              </a:rPr>
              <a:t>Session 6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JBold" pitchFamily="18" charset="-127"/>
              </a:rPr>
              <a:t/>
            </a:r>
            <a:b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JBold" pitchFamily="18" charset="-127"/>
              </a:rPr>
            </a:b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JBold" pitchFamily="18" charset="-127"/>
              </a:rPr>
              <a:t/>
            </a:r>
            <a:b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JBold" pitchFamily="18" charset="-127"/>
              </a:rPr>
            </a:b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JBold" pitchFamily="18" charset="-127"/>
              </a:rPr>
              <a:t/>
            </a:r>
            <a:b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JBold" pitchFamily="18" charset="-127"/>
              </a:rPr>
            </a:b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JBold" pitchFamily="18" charset="-127"/>
              </a:rPr>
              <a:t/>
            </a:r>
            <a:b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JBold" pitchFamily="18" charset="-127"/>
              </a:rPr>
            </a:br>
            <a:endParaRPr lang="ko-KR" altLang="en-US" sz="2800" dirty="0"/>
          </a:p>
          <a:p>
            <a:endParaRPr lang="ko-KR" altLang="en-US" sz="2800" dirty="0"/>
          </a:p>
          <a:p>
            <a:r>
              <a:rPr lang="ko-KR" altLang="en-US" sz="2800" b="1" dirty="0"/>
              <a:t>날짜 다루기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544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91544" y="1082774"/>
            <a:ext cx="8164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날짜 관련 기능들에 대해 이해하고 사용할 수 있습니다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/>
              <a:t>Time </a:t>
            </a:r>
            <a:r>
              <a:rPr lang="ko-KR" altLang="en-US" dirty="0"/>
              <a:t>모듈을 이해하고 사용할 수 있습니다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err="1"/>
              <a:t>Datetime</a:t>
            </a:r>
            <a:r>
              <a:rPr lang="en-US" altLang="ko-KR" dirty="0"/>
              <a:t> </a:t>
            </a:r>
            <a:r>
              <a:rPr lang="ko-KR" altLang="en-US" dirty="0"/>
              <a:t>모듈의 사용법을 숙지할 수 있습니다</a:t>
            </a:r>
            <a:r>
              <a:rPr lang="en-US" altLang="ko-KR" dirty="0"/>
              <a:t>.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Contents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2212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91544" y="1082774"/>
            <a:ext cx="81640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b="1" dirty="0"/>
              <a:t>컴퓨터에서 시간 표현 방법</a:t>
            </a:r>
            <a:endParaRPr lang="en-US" altLang="ko-KR" b="1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ko-KR" altLang="en-US" dirty="0"/>
              <a:t>타임스탬프</a:t>
            </a:r>
            <a:r>
              <a:rPr lang="en-US" altLang="ko-KR" dirty="0"/>
              <a:t>(Time Stamp) 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ko-KR" dirty="0"/>
              <a:t>UTC(Universal Time Coordinated, </a:t>
            </a:r>
            <a:r>
              <a:rPr lang="ko-KR" altLang="en-US" dirty="0" err="1"/>
              <a:t>협정세계시</a:t>
            </a:r>
            <a:r>
              <a:rPr lang="en-US" altLang="ko-KR" dirty="0"/>
              <a:t>) 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ko-KR" altLang="en-US" dirty="0" err="1"/>
              <a:t>그리니치</a:t>
            </a:r>
            <a:r>
              <a:rPr lang="ko-KR" altLang="en-US" dirty="0"/>
              <a:t> 평균시 </a:t>
            </a:r>
            <a:endParaRPr lang="en-US" altLang="ko-KR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ko-KR" dirty="0"/>
              <a:t>LST(Local Standard Time, </a:t>
            </a:r>
            <a:r>
              <a:rPr lang="ko-KR" altLang="en-US" dirty="0" err="1"/>
              <a:t>지방표준시</a:t>
            </a:r>
            <a:r>
              <a:rPr lang="en-US" altLang="ko-KR" dirty="0"/>
              <a:t>) 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ko-KR" altLang="en-US" dirty="0"/>
              <a:t>일광절약 시간제</a:t>
            </a:r>
            <a:r>
              <a:rPr lang="en-US" altLang="ko-KR" dirty="0"/>
              <a:t>(Daylight Saving Time, DTS)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시간표현 모듈</a:t>
            </a:r>
          </a:p>
        </p:txBody>
      </p:sp>
    </p:spTree>
    <p:extLst>
      <p:ext uri="{BB962C8B-B14F-4D97-AF65-F5344CB8AC3E}">
        <p14:creationId xmlns:p14="http://schemas.microsoft.com/office/powerpoint/2010/main" val="146208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/>
              <a:t>자료형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919536" y="877936"/>
            <a:ext cx="8280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/>
              <a:t>자료형 종류</a:t>
            </a:r>
            <a:endParaRPr lang="en-US" altLang="ko-KR"/>
          </a:p>
          <a:p>
            <a:pPr marL="342900" indent="-342900">
              <a:buFont typeface="+mj-lt"/>
              <a:buAutoNum type="arabicPeriod"/>
            </a:pPr>
            <a:r>
              <a:rPr lang="ko-KR" altLang="en-US"/>
              <a:t>부울형</a:t>
            </a:r>
            <a:r>
              <a:rPr lang="en-US" altLang="ko-KR"/>
              <a:t>: True, False</a:t>
            </a:r>
            <a:r>
              <a:rPr lang="ko-KR" altLang="en-US"/>
              <a:t>만을 가지는 값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/>
              <a:t>정수</a:t>
            </a:r>
            <a:r>
              <a:rPr lang="en-US" altLang="ko-KR"/>
              <a:t>: 0</a:t>
            </a:r>
            <a:r>
              <a:rPr lang="ko-KR" altLang="en-US"/>
              <a:t>과음수</a:t>
            </a:r>
            <a:r>
              <a:rPr lang="en-US" altLang="ko-KR"/>
              <a:t>, </a:t>
            </a:r>
            <a:r>
              <a:rPr lang="ko-KR" altLang="en-US"/>
              <a:t>양수값을 포함하는 숫자값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/>
              <a:t>실수</a:t>
            </a:r>
            <a:r>
              <a:rPr lang="en-US" altLang="ko-KR"/>
              <a:t>: </a:t>
            </a:r>
            <a:r>
              <a:rPr lang="ko-KR" altLang="en-US"/>
              <a:t>소수점을 사용하는 숫자값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/>
              <a:t>문자열</a:t>
            </a:r>
            <a:r>
              <a:rPr lang="en-US" altLang="ko-KR"/>
              <a:t>: </a:t>
            </a:r>
            <a:r>
              <a:rPr lang="ko-KR" altLang="en-US"/>
              <a:t>따옴표로 묶여 있는 값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/>
              <a:t>리스트</a:t>
            </a:r>
            <a:r>
              <a:rPr lang="en-US" altLang="ko-KR"/>
              <a:t>: </a:t>
            </a:r>
            <a:r>
              <a:rPr lang="ko-KR" altLang="en-US"/>
              <a:t>정수</a:t>
            </a:r>
            <a:r>
              <a:rPr lang="en-US" altLang="ko-KR"/>
              <a:t>, </a:t>
            </a:r>
            <a:r>
              <a:rPr lang="ko-KR" altLang="en-US"/>
              <a:t>실수 및 문자열등 자료들의 집합 </a:t>
            </a:r>
            <a:r>
              <a:rPr lang="en-US" altLang="ko-KR"/>
              <a:t>(</a:t>
            </a:r>
            <a:r>
              <a:rPr lang="ko-KR" altLang="en-US"/>
              <a:t>값의집합</a:t>
            </a:r>
            <a:r>
              <a:rPr lang="en-US" altLang="ko-KR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/>
              <a:t>튜플</a:t>
            </a:r>
            <a:r>
              <a:rPr lang="en-US" altLang="ko-KR"/>
              <a:t>: </a:t>
            </a:r>
            <a:r>
              <a:rPr lang="ko-KR" altLang="en-US"/>
              <a:t>정수</a:t>
            </a:r>
            <a:r>
              <a:rPr lang="en-US" altLang="ko-KR"/>
              <a:t>, </a:t>
            </a:r>
            <a:r>
              <a:rPr lang="ko-KR" altLang="en-US"/>
              <a:t>실수 및 문자열등 자료들의 집합 </a:t>
            </a:r>
            <a:r>
              <a:rPr lang="en-US" altLang="ko-KR"/>
              <a:t>(</a:t>
            </a:r>
            <a:r>
              <a:rPr lang="ko-KR" altLang="en-US"/>
              <a:t>값의집합</a:t>
            </a:r>
            <a:r>
              <a:rPr lang="en-US" altLang="ko-KR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/>
              <a:t>사전</a:t>
            </a:r>
            <a:r>
              <a:rPr lang="en-US" altLang="ko-KR"/>
              <a:t>: </a:t>
            </a:r>
            <a:r>
              <a:rPr lang="ko-KR" altLang="en-US"/>
              <a:t>정수</a:t>
            </a:r>
            <a:r>
              <a:rPr lang="en-US" altLang="ko-KR"/>
              <a:t>, </a:t>
            </a:r>
            <a:r>
              <a:rPr lang="ko-KR" altLang="en-US"/>
              <a:t>실수</a:t>
            </a:r>
            <a:r>
              <a:rPr lang="en-US" altLang="ko-KR"/>
              <a:t>, </a:t>
            </a:r>
            <a:r>
              <a:rPr lang="ko-KR" altLang="en-US"/>
              <a:t>및 문자열등 자료들의 집합 </a:t>
            </a:r>
            <a:r>
              <a:rPr lang="en-US" altLang="ko-KR"/>
              <a:t>(</a:t>
            </a:r>
            <a:r>
              <a:rPr lang="ko-KR" altLang="en-US"/>
              <a:t>키와값이 쌍으로 존재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55540" y="3751001"/>
            <a:ext cx="838893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/>
              <a:t>자료형 확인 메타 클래스 </a:t>
            </a:r>
            <a:r>
              <a:rPr lang="en-US" altLang="ko-KR"/>
              <a:t>: type class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/>
              <a:t>파이썬 언어는 클래스를 생성하는 별도의 클래스를 만들어서 관리한다</a:t>
            </a:r>
            <a:r>
              <a:rPr lang="en-US" altLang="ko-KR" sz="160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/>
              <a:t>클래스를 만드는 클래스는 메타 클래스이고  </a:t>
            </a:r>
            <a:r>
              <a:rPr lang="en-US" altLang="ko-KR" sz="1600"/>
              <a:t>type class</a:t>
            </a:r>
            <a:r>
              <a:rPr lang="ko-KR" altLang="en-US" sz="1600"/>
              <a:t>를 내장으로 제공한다</a:t>
            </a:r>
            <a:r>
              <a:rPr lang="en-US" altLang="ko-KR" sz="160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/>
              <a:t>일반적인 사용자 정의 클래스와 인스턴스가 누구에 의해 만들어졌는지를 확인하는 함수처럼 사용된다</a:t>
            </a:r>
            <a:r>
              <a:rPr lang="en-US" altLang="ko-KR" sz="160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/>
              <a:t>인스턴스를 인자로 전달하면 이 인스턴스를 만든 클래스의 정보를 보여주고 클래스명</a:t>
            </a:r>
            <a:r>
              <a:rPr lang="en-US" altLang="ko-KR" sz="1600"/>
              <a:t>, </a:t>
            </a:r>
            <a:r>
              <a:rPr lang="ko-KR" altLang="en-US" sz="1600"/>
              <a:t>상속 관계</a:t>
            </a:r>
            <a:r>
              <a:rPr lang="en-US" altLang="ko-KR" sz="1600"/>
              <a:t>, </a:t>
            </a:r>
            <a:r>
              <a:rPr lang="ko-KR" altLang="en-US" sz="1600"/>
              <a:t>네임스페이스를 인자로 전달하면 새로운 클래스를 만들어준다</a:t>
            </a:r>
            <a:r>
              <a:rPr lang="en-US" altLang="ko-KR" sz="1600"/>
              <a:t>.</a:t>
            </a: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317253" y="5733256"/>
            <a:ext cx="2154509" cy="6120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rgbClr val="C00000"/>
                </a:solidFill>
              </a:rPr>
              <a:t>type ( </a:t>
            </a:r>
            <a:r>
              <a:rPr lang="ko-KR" altLang="en-US">
                <a:solidFill>
                  <a:schemeClr val="tx1"/>
                </a:solidFill>
              </a:rPr>
              <a:t>변수명 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735961" y="5733256"/>
            <a:ext cx="2154509" cy="6120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print ( type 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help ( type )</a:t>
            </a:r>
            <a:endParaRPr lang="ko-KR" alt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6233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91544" y="1082774"/>
            <a:ext cx="81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 dirty="0" err="1"/>
              <a:t>struct_time</a:t>
            </a:r>
            <a:r>
              <a:rPr lang="en-US" altLang="ko-KR" b="1" dirty="0"/>
              <a:t> </a:t>
            </a:r>
            <a:r>
              <a:rPr lang="ko-KR" altLang="en-US" b="1" dirty="0"/>
              <a:t>시퀀스 객체</a:t>
            </a:r>
            <a:r>
              <a:rPr lang="en-US" altLang="ko-KR" dirty="0"/>
              <a:t>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시간표현 모듈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8" y="1988840"/>
            <a:ext cx="6048672" cy="1802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797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90520" y="1068268"/>
            <a:ext cx="81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 dirty="0"/>
              <a:t>time </a:t>
            </a:r>
            <a:r>
              <a:rPr lang="ko-KR" altLang="en-US" b="1" dirty="0"/>
              <a:t>모듈 </a:t>
            </a:r>
            <a:r>
              <a:rPr lang="en-US" altLang="ko-KR" b="1" dirty="0"/>
              <a:t>- </a:t>
            </a:r>
            <a:r>
              <a:rPr lang="ko-KR" altLang="en-US" b="1" dirty="0"/>
              <a:t>시간을 표현하는데 사용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시간표현 모듈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164" y="1743075"/>
            <a:ext cx="8067675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524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90520" y="1068268"/>
            <a:ext cx="81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 dirty="0"/>
              <a:t>time </a:t>
            </a:r>
            <a:r>
              <a:rPr lang="ko-KR" altLang="en-US" b="1" dirty="0"/>
              <a:t>모듈 사용 예제 </a:t>
            </a:r>
            <a:r>
              <a:rPr lang="en-US" altLang="ko-KR" b="1" dirty="0"/>
              <a:t>1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시간표현 모듈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1556792"/>
            <a:ext cx="7416824" cy="2800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031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90520" y="1068268"/>
            <a:ext cx="81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 dirty="0"/>
              <a:t>time </a:t>
            </a:r>
            <a:r>
              <a:rPr lang="ko-KR" altLang="en-US" b="1" dirty="0"/>
              <a:t>모듈 사용 예제 </a:t>
            </a:r>
            <a:r>
              <a:rPr lang="en-US" altLang="ko-KR" b="1" dirty="0"/>
              <a:t>2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시간표현 모듈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1690688"/>
            <a:ext cx="6934200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257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90520" y="1068268"/>
            <a:ext cx="81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 dirty="0" err="1"/>
              <a:t>strptime</a:t>
            </a:r>
            <a:r>
              <a:rPr lang="en-US" altLang="ko-KR" b="1" dirty="0"/>
              <a:t>, </a:t>
            </a:r>
            <a:r>
              <a:rPr lang="en-US" altLang="ko-KR" b="1" dirty="0" err="1"/>
              <a:t>strftime</a:t>
            </a:r>
            <a:r>
              <a:rPr lang="en-US" altLang="ko-KR" b="1" dirty="0"/>
              <a:t> - </a:t>
            </a:r>
            <a:r>
              <a:rPr lang="ko-KR" altLang="en-US" b="1" dirty="0"/>
              <a:t>사용자가 직접 포맷을 지정하여 출력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시간표현 모듈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1628801"/>
            <a:ext cx="33337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90519" y="2420888"/>
            <a:ext cx="81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 dirty="0" err="1"/>
              <a:t>strptime</a:t>
            </a:r>
            <a:r>
              <a:rPr lang="en-US" altLang="ko-KR" b="1" dirty="0"/>
              <a:t>, </a:t>
            </a:r>
            <a:r>
              <a:rPr lang="en-US" altLang="ko-KR" b="1" dirty="0" err="1"/>
              <a:t>strftime</a:t>
            </a:r>
            <a:r>
              <a:rPr lang="en-US" altLang="ko-KR" b="1" dirty="0"/>
              <a:t> </a:t>
            </a:r>
            <a:r>
              <a:rPr lang="ko-KR" altLang="en-US" b="1" dirty="0"/>
              <a:t>형식 지정자</a:t>
            </a:r>
            <a:endParaRPr lang="en-US" altLang="ko-KR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2996952"/>
            <a:ext cx="7639050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29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90520" y="1068268"/>
            <a:ext cx="81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 dirty="0" err="1"/>
              <a:t>strftime</a:t>
            </a:r>
            <a:r>
              <a:rPr lang="en-US" altLang="ko-KR" b="1" dirty="0"/>
              <a:t> </a:t>
            </a:r>
            <a:r>
              <a:rPr lang="ko-KR" altLang="en-US" b="1" dirty="0"/>
              <a:t>예제 코드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시간표현 모듈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1" y="1658864"/>
            <a:ext cx="521017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792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90520" y="1068268"/>
            <a:ext cx="81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 dirty="0" err="1"/>
              <a:t>strptime</a:t>
            </a:r>
            <a:r>
              <a:rPr lang="en-US" altLang="ko-KR" b="1" dirty="0"/>
              <a:t> </a:t>
            </a:r>
            <a:r>
              <a:rPr lang="ko-KR" altLang="en-US" b="1" dirty="0"/>
              <a:t>예제 코드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시간표현 모듈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1628800"/>
            <a:ext cx="7564368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847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90520" y="896793"/>
            <a:ext cx="81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 dirty="0" err="1"/>
              <a:t>datetime</a:t>
            </a:r>
            <a:r>
              <a:rPr lang="en-US" altLang="ko-KR" b="1" dirty="0"/>
              <a:t> </a:t>
            </a:r>
            <a:r>
              <a:rPr lang="ko-KR" altLang="en-US" b="1" dirty="0"/>
              <a:t>모듈 </a:t>
            </a:r>
            <a:r>
              <a:rPr lang="en-US" altLang="ko-KR" b="1" dirty="0"/>
              <a:t>- </a:t>
            </a:r>
            <a:r>
              <a:rPr lang="ko-KR" altLang="en-US" b="1" dirty="0"/>
              <a:t>기념일과 같은 날짜</a:t>
            </a:r>
            <a:r>
              <a:rPr lang="en-US" altLang="ko-KR" b="1" dirty="0"/>
              <a:t>, </a:t>
            </a:r>
            <a:r>
              <a:rPr lang="ko-KR" altLang="en-US" b="1" dirty="0"/>
              <a:t>시간 연산을 위하여 사용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시간표현 모듈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36431" y="1412777"/>
            <a:ext cx="81640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 dirty="0" err="1"/>
              <a:t>datetime</a:t>
            </a:r>
            <a:r>
              <a:rPr lang="en-US" altLang="ko-KR" b="1" dirty="0"/>
              <a:t> </a:t>
            </a:r>
            <a:r>
              <a:rPr lang="ko-KR" altLang="en-US" b="1" dirty="0"/>
              <a:t>모듈 주요 클래스</a:t>
            </a:r>
            <a:endParaRPr lang="en-US" altLang="ko-KR" b="1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 err="1"/>
              <a:t>datetime.date</a:t>
            </a:r>
            <a:r>
              <a:rPr lang="en-US" altLang="ko-KR" dirty="0"/>
              <a:t> - </a:t>
            </a:r>
            <a:r>
              <a:rPr lang="ko-KR" altLang="en-US" dirty="0"/>
              <a:t>일반적으로 사용되는 </a:t>
            </a:r>
            <a:r>
              <a:rPr lang="ko-KR" altLang="en-US" dirty="0" err="1"/>
              <a:t>그레고리안</a:t>
            </a:r>
            <a:r>
              <a:rPr lang="ko-KR" altLang="en-US" dirty="0"/>
              <a:t> 달력</a:t>
            </a:r>
            <a:r>
              <a:rPr lang="en-US" altLang="ko-KR" dirty="0"/>
              <a:t>(Gregorian Calendar)</a:t>
            </a:r>
            <a:r>
              <a:rPr lang="ko-KR" altLang="en-US" dirty="0"/>
              <a:t>의 년</a:t>
            </a:r>
            <a:r>
              <a:rPr lang="en-US" altLang="ko-KR" dirty="0"/>
              <a:t>, 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일을 표현</a:t>
            </a: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 err="1"/>
              <a:t>datetime.time</a:t>
            </a:r>
            <a:r>
              <a:rPr lang="en-US" altLang="ko-KR" dirty="0"/>
              <a:t> - </a:t>
            </a:r>
            <a:r>
              <a:rPr lang="ko-KR" altLang="en-US" dirty="0"/>
              <a:t>시간을 시</a:t>
            </a:r>
            <a:r>
              <a:rPr lang="en-US" altLang="ko-KR" dirty="0"/>
              <a:t>, </a:t>
            </a:r>
            <a:r>
              <a:rPr lang="ko-KR" altLang="en-US" dirty="0"/>
              <a:t>분</a:t>
            </a:r>
            <a:r>
              <a:rPr lang="en-US" altLang="ko-KR" dirty="0"/>
              <a:t>, 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ko-KR" altLang="en-US" dirty="0"/>
              <a:t>마이크로 초</a:t>
            </a:r>
            <a:r>
              <a:rPr lang="en-US" altLang="ko-KR" dirty="0"/>
              <a:t>, </a:t>
            </a:r>
            <a:r>
              <a:rPr lang="ko-KR" altLang="en-US" dirty="0"/>
              <a:t>시간대</a:t>
            </a:r>
            <a:r>
              <a:rPr lang="en-US" altLang="ko-KR" dirty="0"/>
              <a:t>(Time zone)</a:t>
            </a:r>
            <a:r>
              <a:rPr lang="ko-KR" altLang="en-US" dirty="0"/>
              <a:t>로 표현</a:t>
            </a: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 err="1"/>
              <a:t>datetime.datetime</a:t>
            </a:r>
            <a:r>
              <a:rPr lang="en-US" altLang="ko-KR" dirty="0"/>
              <a:t> - date </a:t>
            </a:r>
            <a:r>
              <a:rPr lang="ko-KR" altLang="en-US" dirty="0"/>
              <a:t>클래스와 </a:t>
            </a:r>
            <a:r>
              <a:rPr lang="en-US" altLang="ko-KR" dirty="0"/>
              <a:t>time </a:t>
            </a:r>
            <a:r>
              <a:rPr lang="ko-KR" altLang="en-US" dirty="0"/>
              <a:t>클래스의 조합으로 구성</a:t>
            </a: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 err="1"/>
              <a:t>datetime.timedelta</a:t>
            </a:r>
            <a:r>
              <a:rPr lang="en-US" altLang="ko-KR" dirty="0"/>
              <a:t> - </a:t>
            </a:r>
            <a:r>
              <a:rPr lang="ko-KR" altLang="en-US" dirty="0"/>
              <a:t>두 날짜 혹은 시간 사이의 기간을 표현</a:t>
            </a:r>
            <a:endParaRPr lang="en-US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524" y="4221088"/>
            <a:ext cx="31146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352" y="5373216"/>
            <a:ext cx="562927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38090" y="3717032"/>
            <a:ext cx="3497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date </a:t>
            </a:r>
            <a:r>
              <a:rPr lang="ko-KR" altLang="en-US" dirty="0"/>
              <a:t>클래스 </a:t>
            </a:r>
            <a:r>
              <a:rPr lang="ko-KR" altLang="en-US" dirty="0" err="1"/>
              <a:t>생성자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938089" y="4801992"/>
            <a:ext cx="3497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입력인자의 조건</a:t>
            </a:r>
          </a:p>
        </p:txBody>
      </p:sp>
    </p:spTree>
    <p:extLst>
      <p:ext uri="{BB962C8B-B14F-4D97-AF65-F5344CB8AC3E}">
        <p14:creationId xmlns:p14="http://schemas.microsoft.com/office/powerpoint/2010/main" val="135251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90520" y="896793"/>
            <a:ext cx="81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/>
              <a:t>time </a:t>
            </a:r>
            <a:r>
              <a:rPr lang="ko-KR" altLang="en-US" dirty="0"/>
              <a:t>클래스 </a:t>
            </a:r>
            <a:r>
              <a:rPr lang="ko-KR" altLang="en-US" dirty="0" err="1"/>
              <a:t>생성자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시간표현 모듈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07186" y="1837605"/>
            <a:ext cx="3497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timedelta</a:t>
            </a:r>
            <a:r>
              <a:rPr lang="en-US" altLang="ko-KR" dirty="0"/>
              <a:t> </a:t>
            </a:r>
            <a:r>
              <a:rPr lang="ko-KR" altLang="en-US" dirty="0"/>
              <a:t>클래스 </a:t>
            </a:r>
            <a:r>
              <a:rPr lang="ko-KR" altLang="en-US" dirty="0" err="1"/>
              <a:t>생성자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07186" y="3284984"/>
            <a:ext cx="3497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시간 연산 예제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951" y="1412776"/>
            <a:ext cx="59340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949" y="2420888"/>
            <a:ext cx="5934075" cy="576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793" y="3284985"/>
            <a:ext cx="3648075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060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시간표현 모듈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07186" y="1052736"/>
            <a:ext cx="3497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시간 연산 예제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378" y="1578868"/>
            <a:ext cx="375285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421" y="1422068"/>
            <a:ext cx="4743450" cy="43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965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671" y="933478"/>
            <a:ext cx="839395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/>
              <a:t>문자열 길이 </a:t>
            </a:r>
            <a:r>
              <a:rPr lang="en-US" altLang="ko-KR"/>
              <a:t>: </a:t>
            </a:r>
            <a:r>
              <a:rPr lang="ko-KR" altLang="en-US"/>
              <a:t> </a:t>
            </a:r>
            <a:r>
              <a:rPr lang="en-US" altLang="ko-KR"/>
              <a:t>len()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/>
              <a:t>문자열 나누기 </a:t>
            </a:r>
            <a:r>
              <a:rPr lang="en-US" altLang="ko-KR"/>
              <a:t>: split()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/>
              <a:t>문자열로 결합하기 </a:t>
            </a:r>
            <a:r>
              <a:rPr lang="en-US" altLang="ko-KR"/>
              <a:t>: join()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/>
              <a:t>문자열</a:t>
            </a:r>
            <a:r>
              <a:rPr lang="en-US" altLang="ko-KR"/>
              <a:t>.startwith(‘</a:t>
            </a:r>
            <a:r>
              <a:rPr lang="ko-KR" altLang="en-US"/>
              <a:t>문자열</a:t>
            </a:r>
            <a:r>
              <a:rPr lang="en-US" altLang="ko-KR"/>
              <a:t>’)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/>
              <a:t>문자열</a:t>
            </a:r>
            <a:r>
              <a:rPr lang="en-US" altLang="ko-KR"/>
              <a:t>.endwith(‘</a:t>
            </a:r>
            <a:r>
              <a:rPr lang="ko-KR" altLang="en-US"/>
              <a:t>문자열</a:t>
            </a:r>
            <a:r>
              <a:rPr lang="en-US" altLang="ko-KR"/>
              <a:t>’)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/>
              <a:t>문자열</a:t>
            </a:r>
            <a:r>
              <a:rPr lang="en-US" altLang="ko-KR"/>
              <a:t>.find(‘</a:t>
            </a:r>
            <a:r>
              <a:rPr lang="ko-KR" altLang="en-US"/>
              <a:t>문자열</a:t>
            </a:r>
            <a:r>
              <a:rPr lang="en-US" altLang="ko-KR"/>
              <a:t>’)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/>
              <a:t>문자열</a:t>
            </a:r>
            <a:r>
              <a:rPr lang="en-US" altLang="ko-KR"/>
              <a:t>.rfind(‘</a:t>
            </a:r>
            <a:r>
              <a:rPr lang="ko-KR" altLang="en-US"/>
              <a:t>문자열</a:t>
            </a:r>
            <a:r>
              <a:rPr lang="en-US" altLang="ko-KR"/>
              <a:t>’)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/>
              <a:t>문자열</a:t>
            </a:r>
            <a:r>
              <a:rPr lang="en-US" altLang="ko-KR"/>
              <a:t>.count(‘</a:t>
            </a:r>
            <a:r>
              <a:rPr lang="ko-KR" altLang="en-US"/>
              <a:t>문자열</a:t>
            </a:r>
            <a:r>
              <a:rPr lang="en-US" altLang="ko-KR"/>
              <a:t>’)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/>
              <a:t>문자열</a:t>
            </a:r>
            <a:r>
              <a:rPr lang="en-US" altLang="ko-KR"/>
              <a:t>.isalnum()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/>
              <a:t>문자열</a:t>
            </a:r>
            <a:r>
              <a:rPr lang="en-US" altLang="ko-KR"/>
              <a:t>.strip(‘</a:t>
            </a:r>
            <a:r>
              <a:rPr lang="ko-KR" altLang="en-US"/>
              <a:t>문자열</a:t>
            </a:r>
            <a:r>
              <a:rPr lang="en-US" altLang="ko-KR"/>
              <a:t>’)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/>
              <a:t>문자열</a:t>
            </a:r>
            <a:r>
              <a:rPr lang="en-US" altLang="ko-KR"/>
              <a:t>.capitalize( 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/>
              <a:t>문자열</a:t>
            </a:r>
            <a:r>
              <a:rPr lang="en-US" altLang="ko-KR"/>
              <a:t>.title( ) – </a:t>
            </a:r>
            <a:r>
              <a:rPr lang="ko-KR" altLang="en-US"/>
              <a:t>모든 단어의 첫 글자를 대문자로 만든다</a:t>
            </a:r>
            <a:endParaRPr lang="en-US" altLang="ko-KR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/>
              <a:t>문자열</a:t>
            </a:r>
            <a:r>
              <a:rPr lang="en-US" altLang="ko-KR"/>
              <a:t>.upper()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/>
              <a:t>문자열</a:t>
            </a:r>
            <a:r>
              <a:rPr lang="en-US" altLang="ko-KR"/>
              <a:t>.lower()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/>
              <a:t>문자열</a:t>
            </a:r>
            <a:r>
              <a:rPr lang="en-US" altLang="ko-KR"/>
              <a:t>.swapcase()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/>
              <a:t>문자열</a:t>
            </a:r>
            <a:r>
              <a:rPr lang="en-US" altLang="ko-KR"/>
              <a:t>.center(n) – </a:t>
            </a:r>
            <a:r>
              <a:rPr lang="ko-KR" altLang="en-US"/>
              <a:t>문자열을 지정한 공간에서 중앙에 배치</a:t>
            </a:r>
            <a:endParaRPr lang="en-US" altLang="ko-KR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/>
              <a:t>문자열</a:t>
            </a:r>
            <a:r>
              <a:rPr lang="en-US" altLang="ko-KR"/>
              <a:t>.ljust(n) – </a:t>
            </a:r>
            <a:r>
              <a:rPr lang="ko-KR" altLang="en-US"/>
              <a:t>문자열을 지정한 공간에서 왼쪽에 배치</a:t>
            </a:r>
            <a:endParaRPr lang="en-US" altLang="ko-KR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/>
              <a:t>문자열</a:t>
            </a:r>
            <a:r>
              <a:rPr lang="en-US" altLang="ko-KR"/>
              <a:t>.rjust(n) – </a:t>
            </a:r>
            <a:r>
              <a:rPr lang="ko-KR" altLang="en-US"/>
              <a:t>문자열을 지정한 공간에서 왼쪽에 배치</a:t>
            </a:r>
            <a:endParaRPr lang="en-US" altLang="ko-KR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/>
              <a:t>자료형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9640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60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924833" y="1243852"/>
            <a:ext cx="5267873" cy="332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JBold" pitchFamily="18" charset="-127"/>
              </a:rPr>
              <a:t>   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JBold" pitchFamily="18" charset="-127"/>
              </a:rPr>
              <a:t>Session 7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JBold" pitchFamily="18" charset="-127"/>
              </a:rPr>
              <a:t/>
            </a:r>
            <a:b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JBold" pitchFamily="18" charset="-127"/>
              </a:rPr>
            </a:b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JBold" pitchFamily="18" charset="-127"/>
              </a:rPr>
              <a:t/>
            </a:r>
            <a:b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JBold" pitchFamily="18" charset="-127"/>
              </a:rPr>
            </a:b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JBold" pitchFamily="18" charset="-127"/>
              </a:rPr>
              <a:t/>
            </a:r>
            <a:b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JBold" pitchFamily="18" charset="-127"/>
              </a:rPr>
            </a:b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JBold" pitchFamily="18" charset="-127"/>
              </a:rPr>
              <a:t/>
            </a:r>
            <a:b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JBold" pitchFamily="18" charset="-127"/>
              </a:rPr>
            </a:br>
            <a:endParaRPr lang="ko-KR" altLang="en-US" sz="2800" dirty="0"/>
          </a:p>
          <a:p>
            <a:endParaRPr lang="ko-KR" altLang="en-US" sz="2800" dirty="0"/>
          </a:p>
          <a:p>
            <a:r>
              <a:rPr lang="ko-KR" altLang="en-US" sz="2800" b="1" dirty="0"/>
              <a:t>숫자 다루기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38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61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91544" y="1082774"/>
            <a:ext cx="8164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 err="1"/>
              <a:t>파이썬의</a:t>
            </a:r>
            <a:r>
              <a:rPr lang="ko-KR" altLang="en-US" dirty="0"/>
              <a:t> 수학 관련 모듈에 대해 이해하고 사용할 수 있습니다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분수와 랜덤 모듈을 이해하고 사용할 수 있습니다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부동 소수점 방식과 문제점에 대해서 이해할 수 있습니다</a:t>
            </a:r>
            <a:r>
              <a:rPr lang="en-US" altLang="ko-KR" dirty="0"/>
              <a:t>.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Contents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788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62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673" y="911737"/>
            <a:ext cx="81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/>
              <a:t>내장함수 </a:t>
            </a:r>
            <a:r>
              <a:rPr lang="en-US" altLang="ko-KR" dirty="0"/>
              <a:t>- </a:t>
            </a:r>
            <a:r>
              <a:rPr lang="ko-KR" altLang="en-US" dirty="0"/>
              <a:t>특별한 모듈 </a:t>
            </a:r>
            <a:r>
              <a:rPr lang="ko-KR" altLang="en-US" dirty="0" err="1"/>
              <a:t>임포트</a:t>
            </a:r>
            <a:r>
              <a:rPr lang="ko-KR" altLang="en-US" dirty="0"/>
              <a:t> 없이 사용 가능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수학모듈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1" y="1484784"/>
            <a:ext cx="6491241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402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63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673" y="911737"/>
            <a:ext cx="81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/>
              <a:t>내장함수 </a:t>
            </a:r>
            <a:r>
              <a:rPr lang="en-US" altLang="ko-KR" dirty="0"/>
              <a:t>- </a:t>
            </a:r>
            <a:r>
              <a:rPr lang="ko-KR" altLang="en-US" dirty="0"/>
              <a:t>특별한 모듈 </a:t>
            </a:r>
            <a:r>
              <a:rPr lang="ko-KR" altLang="en-US" dirty="0" err="1"/>
              <a:t>임포트</a:t>
            </a:r>
            <a:r>
              <a:rPr lang="ko-KR" altLang="en-US" dirty="0"/>
              <a:t> 없이 사용 가능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수학모듈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7" y="1484784"/>
            <a:ext cx="6491241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1" y="3356993"/>
            <a:ext cx="2638425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49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64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673" y="911737"/>
            <a:ext cx="81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/>
              <a:t>math </a:t>
            </a:r>
            <a:r>
              <a:rPr lang="ko-KR" altLang="en-US" dirty="0"/>
              <a:t>모듈의 수치 연산 함수들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수학모듈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639" y="1412776"/>
            <a:ext cx="8086725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838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65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673" y="911737"/>
            <a:ext cx="81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/>
              <a:t>math </a:t>
            </a:r>
            <a:r>
              <a:rPr lang="ko-KR" altLang="en-US" dirty="0"/>
              <a:t>모듈의 수치 연산 함수 예제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수학모듈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1484784"/>
            <a:ext cx="535305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31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66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673" y="911737"/>
            <a:ext cx="81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/>
              <a:t>지수</a:t>
            </a:r>
            <a:r>
              <a:rPr lang="en-US" altLang="ko-KR" dirty="0"/>
              <a:t>, </a:t>
            </a:r>
            <a:r>
              <a:rPr lang="ko-KR" altLang="en-US" dirty="0"/>
              <a:t>로그 연산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수학모듈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1484784"/>
            <a:ext cx="6264696" cy="1948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61673" y="3645024"/>
            <a:ext cx="81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/>
              <a:t>삼각 함수 연산</a:t>
            </a:r>
            <a:endParaRPr lang="en-US" altLang="ko-KR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7" y="4102041"/>
            <a:ext cx="7419975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984" y="5373216"/>
            <a:ext cx="7400925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155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67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672" y="911738"/>
            <a:ext cx="8510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/>
              <a:t>Fraction </a:t>
            </a:r>
            <a:r>
              <a:rPr lang="ko-KR" altLang="en-US" dirty="0"/>
              <a:t>클래스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유리수와 관련된 연산을 효율적으로 처리할 수 있는 분수</a:t>
            </a:r>
            <a:r>
              <a:rPr lang="en-US" altLang="ko-KR" dirty="0"/>
              <a:t>(fractions)</a:t>
            </a:r>
            <a:r>
              <a:rPr lang="ko-KR" altLang="en-US" dirty="0"/>
              <a:t>모듈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분수 모듈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5" y="1590076"/>
            <a:ext cx="51911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5" y="3429001"/>
            <a:ext cx="319087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991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68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672" y="911737"/>
            <a:ext cx="8510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/>
              <a:t>Fraction </a:t>
            </a:r>
            <a:r>
              <a:rPr lang="ko-KR" altLang="en-US" dirty="0"/>
              <a:t>클래스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기본적인 연산 및 </a:t>
            </a:r>
            <a:r>
              <a:rPr lang="en-US" altLang="ko-KR" dirty="0"/>
              <a:t>floor, ceil, round</a:t>
            </a:r>
            <a:r>
              <a:rPr lang="ko-KR" altLang="en-US" dirty="0"/>
              <a:t>도 사용 가능하며</a:t>
            </a:r>
            <a:r>
              <a:rPr lang="en-US" altLang="ko-KR" dirty="0"/>
              <a:t>, </a:t>
            </a:r>
            <a:r>
              <a:rPr lang="ko-KR" altLang="en-US" dirty="0"/>
              <a:t>최대공약수를 반환하는 클래스 </a:t>
            </a:r>
            <a:r>
              <a:rPr lang="ko-KR" altLang="en-US" dirty="0" err="1"/>
              <a:t>메서드도</a:t>
            </a:r>
            <a:r>
              <a:rPr lang="ko-KR" altLang="en-US" dirty="0"/>
              <a:t> 존재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분수 모듈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9" y="2204865"/>
            <a:ext cx="3228975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24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69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672" y="911737"/>
            <a:ext cx="8510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/>
              <a:t>Random </a:t>
            </a:r>
            <a:r>
              <a:rPr lang="ko-KR" altLang="en-US" dirty="0" err="1"/>
              <a:t>메서드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랜덤 모듈</a:t>
            </a: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018" y="1628801"/>
            <a:ext cx="7658100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022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671" y="933479"/>
            <a:ext cx="839395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b="1" dirty="0"/>
              <a:t>문자열</a:t>
            </a:r>
            <a:r>
              <a:rPr lang="en-US" altLang="ko-KR" b="1" dirty="0"/>
              <a:t>(string)</a:t>
            </a:r>
            <a:r>
              <a:rPr lang="ko-KR" altLang="en-US" b="1" dirty="0"/>
              <a:t> </a:t>
            </a:r>
            <a:r>
              <a:rPr lang="ko-KR" altLang="en-US" b="1" dirty="0" err="1"/>
              <a:t>포매팅</a:t>
            </a:r>
            <a:r>
              <a:rPr lang="en-US" altLang="ko-KR" b="1" dirty="0"/>
              <a:t>(</a:t>
            </a:r>
            <a:r>
              <a:rPr lang="en-US" altLang="ko-KR" b="1"/>
              <a:t>Formatting)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/>
              <a:t>파이썬 </a:t>
            </a:r>
            <a:r>
              <a:rPr lang="en-US" altLang="ko-KR" sz="1600"/>
              <a:t>3 </a:t>
            </a:r>
            <a:r>
              <a:rPr lang="ko-KR" altLang="en-US" sz="1600"/>
              <a:t>버전부터는 문자열이 텍스트 기반인 유니코드로 처리되므로 문자열을 가지고 처리하는 포매팅도 텍스트 기반으로 처리된다</a:t>
            </a:r>
            <a:r>
              <a:rPr lang="en-US" altLang="ko-KR" sz="1600"/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600"/>
              <a:t>format</a:t>
            </a:r>
            <a:r>
              <a:rPr lang="ko-KR" altLang="en-US" sz="1600"/>
              <a:t>함수와 문자열 자료형에 있는 </a:t>
            </a:r>
            <a:r>
              <a:rPr lang="en-US" altLang="ko-KR" sz="1600"/>
              <a:t>format </a:t>
            </a:r>
            <a:r>
              <a:rPr lang="ko-KR" altLang="en-US" sz="1600"/>
              <a:t>메서드를 이용</a:t>
            </a:r>
            <a:r>
              <a:rPr lang="en-US" altLang="ko-KR" sz="1600"/>
              <a:t>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/>
              <a:t>파이썬 </a:t>
            </a:r>
            <a:r>
              <a:rPr lang="en-US" altLang="ko-KR" sz="1600"/>
              <a:t>3</a:t>
            </a:r>
            <a:r>
              <a:rPr lang="ko-KR" altLang="en-US" sz="1600"/>
              <a:t>버전부터는 </a:t>
            </a:r>
            <a:r>
              <a:rPr lang="en-US" altLang="ko-KR" sz="1600"/>
              <a:t>f</a:t>
            </a:r>
            <a:r>
              <a:rPr lang="ko-KR" altLang="en-US" sz="1600"/>
              <a:t>문자열을 사용해서 더 간단하게 출력이 가능</a:t>
            </a:r>
            <a:endParaRPr lang="ko-KR" altLang="en-US" sz="1600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/>
              <a:t>자료형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6" y="2483813"/>
            <a:ext cx="5400600" cy="290266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824192" y="2780929"/>
            <a:ext cx="2511104" cy="8508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help( format 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help( str.format ) 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75040" y="5627683"/>
            <a:ext cx="2740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/>
              <a:t>%%       % </a:t>
            </a:r>
            <a:r>
              <a:rPr lang="ko-KR" altLang="en-US" sz="1600"/>
              <a:t>표시</a:t>
            </a:r>
            <a:endParaRPr lang="en-US" altLang="ko-KR" sz="160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/>
              <a:t>!r, %r     __repr__ </a:t>
            </a:r>
            <a:r>
              <a:rPr lang="ko-KR" altLang="en-US" sz="1600"/>
              <a:t>처리</a:t>
            </a:r>
            <a:endParaRPr lang="en-US" altLang="ko-KR" sz="160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/>
              <a:t>!s, %s    __str__ 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454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672" y="911737"/>
            <a:ext cx="3614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/>
              <a:t>임의의 실수 생성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랜덤 모듈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1484784"/>
            <a:ext cx="276225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512" y="1484784"/>
            <a:ext cx="443865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3" y="3140968"/>
            <a:ext cx="3800475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663952" y="924928"/>
            <a:ext cx="3614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/>
              <a:t>임의의 정수 생성</a:t>
            </a:r>
            <a:endParaRPr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5663952" y="2793887"/>
            <a:ext cx="3614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/>
              <a:t>임의의 시퀀스 예제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2668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924833" y="1243852"/>
            <a:ext cx="5267873" cy="332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JBold" pitchFamily="18" charset="-127"/>
              </a:rPr>
              <a:t>   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JBold" pitchFamily="18" charset="-127"/>
              </a:rPr>
              <a:t>Session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JBold" pitchFamily="18" charset="-127"/>
              </a:rPr>
              <a:t>8</a:t>
            </a:r>
            <a:b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JBold" pitchFamily="18" charset="-127"/>
              </a:rPr>
            </a:b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JBold" pitchFamily="18" charset="-127"/>
              </a:rPr>
              <a:t/>
            </a:r>
            <a:b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JBold" pitchFamily="18" charset="-127"/>
              </a:rPr>
            </a:b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JBold" pitchFamily="18" charset="-127"/>
              </a:rPr>
              <a:t/>
            </a:r>
            <a:b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JBold" pitchFamily="18" charset="-127"/>
              </a:rPr>
            </a:b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JBold" pitchFamily="18" charset="-127"/>
              </a:rPr>
              <a:t/>
            </a:r>
            <a:b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JBold" pitchFamily="18" charset="-127"/>
              </a:rPr>
            </a:br>
            <a:endParaRPr lang="ko-KR" altLang="en-US" sz="2800" dirty="0"/>
          </a:p>
          <a:p>
            <a:endParaRPr lang="ko-KR" altLang="en-US" sz="2800" dirty="0"/>
          </a:p>
          <a:p>
            <a:r>
              <a:rPr lang="ko-KR" altLang="en-US" sz="2800" b="1" dirty="0"/>
              <a:t>클래스 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239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91544" y="1082774"/>
            <a:ext cx="8164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클래스에 대해 이해 할 수 있습니다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클래스와 </a:t>
            </a:r>
            <a:r>
              <a:rPr lang="ko-KR" altLang="en-US" dirty="0" err="1"/>
              <a:t>인스턴스와의</a:t>
            </a:r>
            <a:r>
              <a:rPr lang="ko-KR" altLang="en-US" dirty="0"/>
              <a:t> 관계</a:t>
            </a:r>
            <a:r>
              <a:rPr lang="en-US" altLang="ko-KR" dirty="0"/>
              <a:t>, </a:t>
            </a:r>
            <a:r>
              <a:rPr lang="ko-KR" altLang="en-US" dirty="0" err="1"/>
              <a:t>생성자와</a:t>
            </a:r>
            <a:r>
              <a:rPr lang="ko-KR" altLang="en-US" dirty="0"/>
              <a:t> </a:t>
            </a:r>
            <a:r>
              <a:rPr lang="ko-KR" altLang="en-US" dirty="0" err="1"/>
              <a:t>소멸자를</a:t>
            </a:r>
            <a:r>
              <a:rPr lang="ko-KR" altLang="en-US" dirty="0"/>
              <a:t> 이해합니다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연산자 중복 및 상속에 대해 이해합니다</a:t>
            </a:r>
            <a:r>
              <a:rPr lang="en-US" altLang="ko-KR" dirty="0"/>
              <a:t>.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Contents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5904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19537" y="908720"/>
            <a:ext cx="81640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/>
              <a:t>사용자 정의를 통한 새로운 자료형</a:t>
            </a:r>
            <a:endParaRPr lang="en-US" altLang="ko-KR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/>
              <a:t>속성과 메서드들을 모아놓은 집합체</a:t>
            </a:r>
            <a:endParaRPr lang="ko-KR" altLang="en-US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/>
              <a:t>데이터와 </a:t>
            </a:r>
            <a:r>
              <a:rPr lang="ko-KR" altLang="en-US" dirty="0"/>
              <a:t>데이터를 변형하는 함수를 같은 </a:t>
            </a:r>
            <a:r>
              <a:rPr lang="ko-KR" altLang="en-US"/>
              <a:t>공간으로 작성</a:t>
            </a:r>
            <a:endParaRPr lang="en-US" altLang="ko-KR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/>
              <a:t>'</a:t>
            </a:r>
            <a:r>
              <a:rPr lang="ko-KR" altLang="en-US"/>
              <a:t>객체 지향 프로그래밍</a:t>
            </a:r>
            <a:r>
              <a:rPr lang="en-US" altLang="ko-KR"/>
              <a:t>(OOP)</a:t>
            </a:r>
            <a:r>
              <a:rPr lang="ko-KR" altLang="en-US"/>
              <a:t>에서 특정 객체를 생성하기 위해 변수와 메소드를 정의하는 일종의 틀</a:t>
            </a: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/>
              <a:t>객체</a:t>
            </a:r>
            <a:r>
              <a:rPr lang="en-US" altLang="ko-KR" dirty="0"/>
              <a:t>(Object) = </a:t>
            </a:r>
            <a:r>
              <a:rPr lang="ko-KR" altLang="en-US" dirty="0"/>
              <a:t>속성</a:t>
            </a:r>
            <a:r>
              <a:rPr lang="en-US" altLang="ko-KR" dirty="0"/>
              <a:t>(Attribute) + </a:t>
            </a:r>
            <a:r>
              <a:rPr lang="ko-KR" altLang="en-US" dirty="0"/>
              <a:t>기능</a:t>
            </a:r>
            <a:r>
              <a:rPr lang="en-US" altLang="ko-KR" dirty="0"/>
              <a:t>(Method) = </a:t>
            </a:r>
            <a:r>
              <a:rPr lang="ko-KR" altLang="en-US" dirty="0" err="1"/>
              <a:t>인스턴스</a:t>
            </a: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 err="1"/>
              <a:t>메서드</a:t>
            </a:r>
            <a:r>
              <a:rPr lang="en-US" altLang="ko-KR" dirty="0"/>
              <a:t>(Method)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 err="1"/>
              <a:t>인스턴스</a:t>
            </a:r>
            <a:r>
              <a:rPr lang="en-US" altLang="ko-KR" dirty="0"/>
              <a:t>(Instance)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정보 은닉</a:t>
            </a:r>
            <a:r>
              <a:rPr lang="en-US" altLang="ko-KR" dirty="0"/>
              <a:t>(Information Hiding)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추상화</a:t>
            </a:r>
            <a:r>
              <a:rPr lang="en-US" altLang="ko-KR" dirty="0"/>
              <a:t>(Abstraction)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클래스 기본</a:t>
            </a:r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9" y="3689842"/>
            <a:ext cx="6194859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748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19537" y="908720"/>
            <a:ext cx="8164077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/>
              <a:t>클래스 객체</a:t>
            </a:r>
            <a:r>
              <a:rPr lang="en-US" altLang="ko-KR"/>
              <a:t>(class object) </a:t>
            </a: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600"/>
              <a:t>class </a:t>
            </a:r>
            <a:r>
              <a:rPr lang="ko-KR" altLang="en-US" sz="1600"/>
              <a:t>정의문에 의해 지정된 문장들로 인스턴스 객체를 만드는 틀의 역할</a:t>
            </a:r>
            <a:r>
              <a:rPr lang="en-US" altLang="ko-KR" sz="1600"/>
              <a:t>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/>
              <a:t>인스턴스 객체</a:t>
            </a:r>
            <a:r>
              <a:rPr lang="en-US" altLang="ko-KR"/>
              <a:t>(instance object)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/>
              <a:t>클래스 객체의 의해 만들어진 객체이며 </a:t>
            </a:r>
            <a:r>
              <a:rPr lang="en-US" altLang="ko-KR" sz="1600"/>
              <a:t>__init__ </a:t>
            </a:r>
            <a:r>
              <a:rPr lang="ko-KR" altLang="en-US" sz="1600"/>
              <a:t>메소드 내부에 지정된 속성을 가지는 네임스페이스만 있고 메서드는 클래스에 있는 것을 사용한다</a:t>
            </a:r>
            <a:r>
              <a:rPr lang="en-US" altLang="ko-KR" sz="160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/>
              <a:t>클래스 객체 멤버 </a:t>
            </a:r>
            <a:r>
              <a:rPr lang="en-US" altLang="ko-KR"/>
              <a:t>(class object member)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/>
              <a:t>클래스 속성</a:t>
            </a:r>
            <a:r>
              <a:rPr lang="en-US" altLang="ko-KR" sz="1600"/>
              <a:t>, </a:t>
            </a:r>
            <a:r>
              <a:rPr lang="ko-KR" altLang="en-US" sz="1600"/>
              <a:t>클래스 메서드</a:t>
            </a:r>
            <a:r>
              <a:rPr lang="en-US" altLang="ko-KR" sz="1600"/>
              <a:t>, </a:t>
            </a:r>
            <a:r>
              <a:rPr lang="ko-KR" altLang="en-US" sz="1600"/>
              <a:t>정적 메소드 등은 클래스가 직접 호출해서 처리할 수 있는 멤버</a:t>
            </a:r>
            <a:endParaRPr lang="en-US" altLang="ko-KR" sz="160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/>
              <a:t>인스턴스 객체 멤버</a:t>
            </a:r>
            <a:r>
              <a:rPr lang="en-US" altLang="ko-KR"/>
              <a:t>(instance object member)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/>
              <a:t>인스턴스 속성만 인스턴승서 관리하는 멤버이다</a:t>
            </a:r>
            <a:endParaRPr lang="en-US" altLang="ko-KR" sz="160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/>
              <a:t>인스턴스 메서드는 클래스 내에서 관리한다</a:t>
            </a:r>
            <a:r>
              <a:rPr lang="en-US" altLang="ko-KR" sz="160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1600"/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/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클래스 기본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097" y="3591280"/>
            <a:ext cx="3384375" cy="300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932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19537" y="908720"/>
            <a:ext cx="816407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/>
              <a:t>최상위 클래스 </a:t>
            </a:r>
            <a:r>
              <a:rPr lang="en-US" altLang="ko-KR"/>
              <a:t>object </a:t>
            </a:r>
            <a:r>
              <a:rPr lang="ko-KR" altLang="en-US"/>
              <a:t>이해하기</a:t>
            </a: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/>
              <a:t>파이썬에서 모든 클래스는 </a:t>
            </a:r>
            <a:r>
              <a:rPr lang="en-US" altLang="ko-KR" sz="1600"/>
              <a:t>object class</a:t>
            </a:r>
            <a:r>
              <a:rPr lang="ko-KR" altLang="en-US" sz="1600"/>
              <a:t>를 상속하며 모든 </a:t>
            </a:r>
            <a:r>
              <a:rPr lang="en-US" altLang="ko-KR" sz="1600"/>
              <a:t>class</a:t>
            </a:r>
            <a:r>
              <a:rPr lang="ko-KR" altLang="en-US" sz="1600"/>
              <a:t>는 </a:t>
            </a:r>
            <a:r>
              <a:rPr lang="en-US" altLang="ko-KR" sz="1600"/>
              <a:t>type class</a:t>
            </a:r>
            <a:r>
              <a:rPr lang="ko-KR" altLang="en-US" sz="1600"/>
              <a:t>에 의해 만들어진다</a:t>
            </a:r>
            <a:endParaRPr lang="en-US" altLang="ko-KR" sz="160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/>
              <a:t>스페셜 메서드나 스페셜 속성으로만 구성된다</a:t>
            </a:r>
            <a:r>
              <a:rPr lang="en-US" altLang="ko-KR" sz="1600"/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600"/>
              <a:t>__dict__ </a:t>
            </a:r>
            <a:r>
              <a:rPr lang="ko-KR" altLang="en-US" sz="1600"/>
              <a:t>속성이 존재하지 않아서 런타임에 속성을 추가할 수 없다</a:t>
            </a:r>
            <a:r>
              <a:rPr lang="en-US" altLang="ko-KR"/>
              <a:t> </a:t>
            </a:r>
            <a:endParaRPr lang="en-US" altLang="ko-KR" sz="160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1600"/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/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클래스 기본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893748" y="2525769"/>
            <a:ext cx="4968552" cy="10801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for i, v in enumerate( dir ( object ) , 1 ) :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print(v, end= " '")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if i % 5 == 0 :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print( )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312025" y="4149081"/>
            <a:ext cx="3902019" cy="1914525"/>
            <a:chOff x="4657594" y="4168504"/>
            <a:chExt cx="3902019" cy="1914525"/>
          </a:xfrm>
        </p:grpSpPr>
        <p:grpSp>
          <p:nvGrpSpPr>
            <p:cNvPr id="8" name="그룹 7"/>
            <p:cNvGrpSpPr/>
            <p:nvPr/>
          </p:nvGrpSpPr>
          <p:grpSpPr>
            <a:xfrm>
              <a:off x="4657594" y="4168504"/>
              <a:ext cx="3902019" cy="1914525"/>
              <a:chOff x="4657594" y="4168504"/>
              <a:chExt cx="3902019" cy="1914525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716016" y="4168504"/>
                <a:ext cx="3843597" cy="1914525"/>
              </a:xfrm>
              <a:prstGeom prst="rect">
                <a:avLst/>
              </a:prstGeom>
            </p:spPr>
          </p:pic>
          <p:sp>
            <p:nvSpPr>
              <p:cNvPr id="7" name="직사각형 6"/>
              <p:cNvSpPr/>
              <p:nvPr/>
            </p:nvSpPr>
            <p:spPr>
              <a:xfrm>
                <a:off x="4657594" y="4924618"/>
                <a:ext cx="274446" cy="30458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6385786" y="4509120"/>
              <a:ext cx="5040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solidFill>
                    <a:srgbClr val="C00000"/>
                  </a:solidFill>
                </a:rPr>
                <a:t>생성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37018" y="4176688"/>
              <a:ext cx="5040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solidFill>
                    <a:srgbClr val="C00000"/>
                  </a:solidFill>
                </a:rPr>
                <a:t>상속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668344" y="4786119"/>
              <a:ext cx="5040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solidFill>
                    <a:srgbClr val="C00000"/>
                  </a:solidFill>
                </a:rPr>
                <a:t>상속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80206" y="4782121"/>
              <a:ext cx="5040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solidFill>
                    <a:srgbClr val="C00000"/>
                  </a:solidFill>
                </a:rPr>
                <a:t>생성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919536" y="4258901"/>
            <a:ext cx="42974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/>
              <a:t>상속관계 확인 </a:t>
            </a:r>
            <a:r>
              <a:rPr lang="en-US" altLang="ko-KR" sz="1600"/>
              <a:t>: </a:t>
            </a:r>
            <a:r>
              <a:rPr lang="ko-KR" altLang="en-US" sz="1600"/>
              <a:t> </a:t>
            </a:r>
            <a:r>
              <a:rPr lang="en-US" altLang="ko-KR" sz="1600"/>
              <a:t>issubclass </a:t>
            </a:r>
            <a:r>
              <a:rPr lang="ko-KR" altLang="en-US" sz="1600"/>
              <a:t>내장 함수 </a:t>
            </a:r>
            <a:r>
              <a:rPr lang="en-US" altLang="ko-KR" sz="1600"/>
              <a:t>, __bases__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/>
              <a:t>타 클래스를 부모 클래스로 상속해야 하는 경우에는 다중 상속도 가능하므로 항상 중요도 순으로 표시해야 한다</a:t>
            </a:r>
          </a:p>
        </p:txBody>
      </p:sp>
    </p:spTree>
    <p:extLst>
      <p:ext uri="{BB962C8B-B14F-4D97-AF65-F5344CB8AC3E}">
        <p14:creationId xmlns:p14="http://schemas.microsoft.com/office/powerpoint/2010/main" val="300538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3170" y="916853"/>
            <a:ext cx="81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/>
              <a:t>클래스</a:t>
            </a:r>
            <a:r>
              <a:rPr lang="en-US" altLang="ko-KR" dirty="0"/>
              <a:t>(class)</a:t>
            </a:r>
            <a:r>
              <a:rPr lang="ko-KR" altLang="en-US" dirty="0"/>
              <a:t>와 </a:t>
            </a:r>
            <a:r>
              <a:rPr lang="ko-KR" altLang="en-US" dirty="0" err="1"/>
              <a:t>인스턴스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클래스 기본</a:t>
            </a:r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1435202"/>
            <a:ext cx="5987540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63170" y="3959006"/>
            <a:ext cx="81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/>
              <a:t>클래스</a:t>
            </a:r>
            <a:r>
              <a:rPr lang="en-US" altLang="ko-KR" dirty="0"/>
              <a:t>(class)</a:t>
            </a:r>
            <a:r>
              <a:rPr lang="ko-KR" altLang="en-US" dirty="0"/>
              <a:t>와 </a:t>
            </a:r>
            <a:r>
              <a:rPr lang="ko-KR" altLang="en-US" dirty="0" err="1"/>
              <a:t>인스턴스</a:t>
            </a:r>
            <a:r>
              <a:rPr lang="ko-KR" altLang="en-US" dirty="0"/>
              <a:t> 이름 공간</a:t>
            </a:r>
          </a:p>
        </p:txBody>
      </p:sp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3" y="4536625"/>
            <a:ext cx="4593705" cy="1768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977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3170" y="916853"/>
            <a:ext cx="81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/>
              <a:t>클래스</a:t>
            </a:r>
            <a:r>
              <a:rPr lang="en-US" altLang="ko-KR" dirty="0"/>
              <a:t>(class)</a:t>
            </a:r>
            <a:r>
              <a:rPr lang="ko-KR" altLang="en-US" dirty="0"/>
              <a:t>와 </a:t>
            </a:r>
            <a:r>
              <a:rPr lang="ko-KR" altLang="en-US" dirty="0" err="1"/>
              <a:t>인스턴스</a:t>
            </a:r>
            <a:r>
              <a:rPr lang="ko-KR" altLang="en-US" dirty="0"/>
              <a:t> 이름 </a:t>
            </a:r>
            <a:r>
              <a:rPr lang="ko-KR" altLang="en-US"/>
              <a:t>공간 검색 </a:t>
            </a:r>
            <a:r>
              <a:rPr lang="en-US" altLang="ko-KR"/>
              <a:t>scope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클래스 기본</a:t>
            </a: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3" y="1340218"/>
            <a:ext cx="8046323" cy="432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1916832"/>
            <a:ext cx="5939734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464" y="4797152"/>
            <a:ext cx="4344024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50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3170" y="916854"/>
            <a:ext cx="8164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/>
              <a:t>인스턴스 속성을 </a:t>
            </a:r>
            <a:r>
              <a:rPr lang="en-US" altLang="ko-KR"/>
              <a:t>__init__ </a:t>
            </a:r>
            <a:r>
              <a:rPr lang="ko-KR" altLang="en-US"/>
              <a:t>메서드로 추가하기</a:t>
            </a: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/>
              <a:t>첫번째 매개변수에 그 인스턴스의 레퍼런스를 자동으로 세팅해서 인스턴스가 실행되도록 만들기 때문에 </a:t>
            </a:r>
            <a:r>
              <a:rPr lang="en-US" altLang="ko-KR"/>
              <a:t>__init__</a:t>
            </a:r>
            <a:r>
              <a:rPr lang="ko-KR" altLang="en-US"/>
              <a:t>메서드에 첫 번째 매개변수인 </a:t>
            </a:r>
            <a:r>
              <a:rPr lang="en-US" altLang="ko-KR">
                <a:solidFill>
                  <a:srgbClr val="C00000"/>
                </a:solidFill>
              </a:rPr>
              <a:t>self</a:t>
            </a:r>
            <a:r>
              <a:rPr lang="en-US" altLang="ko-KR"/>
              <a:t> </a:t>
            </a:r>
            <a:r>
              <a:rPr lang="ko-KR" altLang="en-US"/>
              <a:t>부여한다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클래스 기본</a:t>
            </a:r>
          </a:p>
        </p:txBody>
      </p:sp>
    </p:spTree>
    <p:extLst>
      <p:ext uri="{BB962C8B-B14F-4D97-AF65-F5344CB8AC3E}">
        <p14:creationId xmlns:p14="http://schemas.microsoft.com/office/powerpoint/2010/main" val="176794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3170" y="916853"/>
            <a:ext cx="81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/>
              <a:t>클래스</a:t>
            </a:r>
            <a:r>
              <a:rPr lang="en-US" altLang="ko-KR" dirty="0"/>
              <a:t>(class)</a:t>
            </a:r>
            <a:r>
              <a:rPr lang="ko-KR" altLang="en-US" dirty="0"/>
              <a:t>와 </a:t>
            </a:r>
            <a:r>
              <a:rPr lang="ko-KR" altLang="en-US" dirty="0" err="1"/>
              <a:t>인스턴스</a:t>
            </a:r>
            <a:r>
              <a:rPr lang="ko-KR" altLang="en-US" dirty="0"/>
              <a:t> 이름 공간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클래스 기본</a:t>
            </a:r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506" y="2020848"/>
            <a:ext cx="7405402" cy="24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25" y="1364463"/>
            <a:ext cx="4657056" cy="508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650" y="4653136"/>
            <a:ext cx="4496414" cy="194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05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671" y="933478"/>
            <a:ext cx="839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b="1" dirty="0"/>
              <a:t>문자열</a:t>
            </a:r>
            <a:r>
              <a:rPr lang="en-US" altLang="ko-KR" b="1" dirty="0"/>
              <a:t>(string)</a:t>
            </a:r>
            <a:r>
              <a:rPr lang="ko-KR" altLang="en-US" b="1" dirty="0"/>
              <a:t> </a:t>
            </a:r>
            <a:r>
              <a:rPr lang="ko-KR" altLang="en-US" b="1" dirty="0" err="1"/>
              <a:t>포매팅</a:t>
            </a:r>
            <a:r>
              <a:rPr lang="en-US" altLang="ko-KR" b="1" dirty="0"/>
              <a:t>(Formatting) </a:t>
            </a:r>
            <a:endParaRPr lang="ko-KR" altLang="en-US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/>
              <a:t>자료형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2207568" y="1556792"/>
            <a:ext cx="6192688" cy="48965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</a:rPr>
              <a:t>print('%s: %d' % ('</a:t>
            </a:r>
            <a:r>
              <a:rPr lang="ko-KR" altLang="en-US">
                <a:solidFill>
                  <a:schemeClr val="tx1"/>
                </a:solidFill>
              </a:rPr>
              <a:t>나이</a:t>
            </a:r>
            <a:r>
              <a:rPr lang="en-US" altLang="ko-KR">
                <a:solidFill>
                  <a:schemeClr val="tx1"/>
                </a:solidFill>
              </a:rPr>
              <a:t>', 30))     #</a:t>
            </a:r>
            <a:r>
              <a:rPr lang="ko-KR" altLang="en-US">
                <a:solidFill>
                  <a:schemeClr val="tx1"/>
                </a:solidFill>
              </a:rPr>
              <a:t>문자열과 정수 출력</a:t>
            </a:r>
          </a:p>
          <a:p>
            <a:r>
              <a:rPr lang="en-US" altLang="ko-KR">
                <a:solidFill>
                  <a:schemeClr val="tx1"/>
                </a:solidFill>
              </a:rPr>
              <a:t>print('{}: {}'.format('</a:t>
            </a:r>
            <a:r>
              <a:rPr lang="ko-KR" altLang="en-US">
                <a:solidFill>
                  <a:schemeClr val="tx1"/>
                </a:solidFill>
              </a:rPr>
              <a:t>나이</a:t>
            </a:r>
            <a:r>
              <a:rPr lang="en-US" altLang="ko-KR">
                <a:solidFill>
                  <a:schemeClr val="tx1"/>
                </a:solidFill>
              </a:rPr>
              <a:t>', 30))</a:t>
            </a:r>
          </a:p>
          <a:p>
            <a:r>
              <a:rPr lang="en-US" altLang="ko-KR">
                <a:solidFill>
                  <a:schemeClr val="tx1"/>
                </a:solidFill>
              </a:rPr>
              <a:t>print('%f,%.2f' % (1.123, 1.123))        #</a:t>
            </a:r>
            <a:r>
              <a:rPr lang="ko-KR" altLang="en-US">
                <a:solidFill>
                  <a:schemeClr val="tx1"/>
                </a:solidFill>
              </a:rPr>
              <a:t>실수 출력</a:t>
            </a:r>
          </a:p>
          <a:p>
            <a:r>
              <a:rPr lang="en-US" altLang="ko-KR">
                <a:solidFill>
                  <a:schemeClr val="tx1"/>
                </a:solidFill>
              </a:rPr>
              <a:t>print('{:f}, {:.2f}'.format(1.123, 1.123))</a:t>
            </a:r>
          </a:p>
          <a:p>
            <a:r>
              <a:rPr lang="en-US" altLang="ko-KR">
                <a:solidFill>
                  <a:schemeClr val="tx1"/>
                </a:solidFill>
              </a:rPr>
              <a:t>print('%o, %x, %X' % (10, 10, 10))       #</a:t>
            </a:r>
            <a:r>
              <a:rPr lang="ko-KR" altLang="en-US">
                <a:solidFill>
                  <a:schemeClr val="tx1"/>
                </a:solidFill>
              </a:rPr>
              <a:t>진법 출력</a:t>
            </a:r>
          </a:p>
          <a:p>
            <a:r>
              <a:rPr lang="en-US" altLang="ko-KR">
                <a:solidFill>
                  <a:schemeClr val="tx1"/>
                </a:solidFill>
              </a:rPr>
              <a:t>print('{:b}, {:o}'.format(10, 10))     </a:t>
            </a:r>
          </a:p>
          <a:p>
            <a:r>
              <a:rPr lang="en-US" altLang="ko-KR">
                <a:solidFill>
                  <a:schemeClr val="tx1"/>
                </a:solidFill>
              </a:rPr>
              <a:t>print('{:x}, {:X}'.format(10, 10))</a:t>
            </a:r>
          </a:p>
          <a:p>
            <a:r>
              <a:rPr lang="en-US" altLang="ko-KR">
                <a:solidFill>
                  <a:schemeClr val="tx1"/>
                </a:solidFill>
              </a:rPr>
              <a:t>print('|%5d|' % 123)      #</a:t>
            </a:r>
            <a:r>
              <a:rPr lang="ko-KR" altLang="en-US">
                <a:solidFill>
                  <a:schemeClr val="tx1"/>
                </a:solidFill>
              </a:rPr>
              <a:t>고정 길이 출력</a:t>
            </a:r>
          </a:p>
          <a:p>
            <a:r>
              <a:rPr lang="en-US" altLang="ko-KR">
                <a:solidFill>
                  <a:schemeClr val="tx1"/>
                </a:solidFill>
              </a:rPr>
              <a:t>print('|%5s|' % 'abc')</a:t>
            </a:r>
          </a:p>
          <a:p>
            <a:r>
              <a:rPr lang="en-US" altLang="ko-KR">
                <a:solidFill>
                  <a:schemeClr val="tx1"/>
                </a:solidFill>
              </a:rPr>
              <a:t>print('|{:5}|'.format(123))</a:t>
            </a:r>
          </a:p>
          <a:p>
            <a:r>
              <a:rPr lang="en-US" altLang="ko-KR">
                <a:solidFill>
                  <a:schemeClr val="tx1"/>
                </a:solidFill>
              </a:rPr>
              <a:t>print('|{:5}|'.format('abc'))</a:t>
            </a:r>
          </a:p>
          <a:p>
            <a:endParaRPr lang="en-US" altLang="ko-KR">
              <a:solidFill>
                <a:schemeClr val="tx1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print('|%-5d|' % 123)     # </a:t>
            </a:r>
            <a:r>
              <a:rPr lang="ko-KR" altLang="en-US">
                <a:solidFill>
                  <a:schemeClr val="tx1"/>
                </a:solidFill>
              </a:rPr>
              <a:t>고정 길이의 정렬</a:t>
            </a:r>
            <a:endParaRPr lang="en-US" altLang="ko-KR">
              <a:solidFill>
                <a:schemeClr val="tx1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print('|%5s|' % 'abc')</a:t>
            </a:r>
          </a:p>
          <a:p>
            <a:r>
              <a:rPr lang="en-US" altLang="ko-KR">
                <a:solidFill>
                  <a:schemeClr val="tx1"/>
                </a:solidFill>
              </a:rPr>
              <a:t>print('|{:&lt;5}|'.format(123))</a:t>
            </a:r>
          </a:p>
          <a:p>
            <a:r>
              <a:rPr lang="en-US" altLang="ko-KR">
                <a:solidFill>
                  <a:schemeClr val="tx1"/>
                </a:solidFill>
              </a:rPr>
              <a:t>print('|{:&gt;5}|'.format('abc'))</a:t>
            </a:r>
          </a:p>
          <a:p>
            <a:r>
              <a:rPr lang="en-US" altLang="ko-KR">
                <a:solidFill>
                  <a:schemeClr val="tx1"/>
                </a:solidFill>
              </a:rPr>
              <a:t>print('|{:^5}|'.format('abc'))</a:t>
            </a:r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14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3170" y="916854"/>
            <a:ext cx="8164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/>
              <a:t>클래스와 </a:t>
            </a:r>
            <a:r>
              <a:rPr lang="ko-KR" altLang="en-US" dirty="0" err="1"/>
              <a:t>인스턴스</a:t>
            </a:r>
            <a:r>
              <a:rPr lang="ko-KR" altLang="en-US" dirty="0"/>
              <a:t> 관계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 err="1"/>
              <a:t>isinstance</a:t>
            </a:r>
            <a:r>
              <a:rPr lang="en-US" altLang="ko-KR" dirty="0"/>
              <a:t>(</a:t>
            </a:r>
            <a:r>
              <a:rPr lang="ko-KR" altLang="en-US" dirty="0" err="1"/>
              <a:t>인스턴스</a:t>
            </a:r>
            <a:r>
              <a:rPr lang="ko-KR" altLang="en-US" dirty="0"/>
              <a:t> 객체</a:t>
            </a:r>
            <a:r>
              <a:rPr lang="en-US" altLang="ko-KR" dirty="0"/>
              <a:t>, </a:t>
            </a:r>
            <a:r>
              <a:rPr lang="ko-KR" altLang="en-US" dirty="0"/>
              <a:t>클래스 객체</a:t>
            </a:r>
            <a:r>
              <a:rPr lang="en-US" altLang="ko-KR" dirty="0"/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 err="1"/>
              <a:t>인스턴스</a:t>
            </a:r>
            <a:r>
              <a:rPr lang="ko-KR" altLang="en-US" dirty="0"/>
              <a:t> 객체가 어떤 클래스로부터 생성되었는지 확인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불린 형태로 결과 반환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클래스 기본</a:t>
            </a:r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3" y="2254496"/>
            <a:ext cx="7642283" cy="4414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960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3170" y="916854"/>
            <a:ext cx="81640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err="1"/>
              <a:t>생성자</a:t>
            </a:r>
            <a:endParaRPr lang="ko-KR" altLang="en-US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/>
              <a:t>객체생성시 </a:t>
            </a:r>
            <a:r>
              <a:rPr lang="ko-KR" altLang="en-US" dirty="0"/>
              <a:t>초기화 작업을 수행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 err="1"/>
              <a:t>인스턴스</a:t>
            </a:r>
            <a:r>
              <a:rPr lang="ko-KR" altLang="en-US" dirty="0"/>
              <a:t> 객체가 생성될 때 자동으로 호출되어</a:t>
            </a:r>
            <a:r>
              <a:rPr lang="en-US" altLang="ko-KR" dirty="0"/>
              <a:t>, </a:t>
            </a:r>
            <a:r>
              <a:rPr lang="ko-KR" altLang="en-US" dirty="0"/>
              <a:t>항상 실행된다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/>
              <a:t>__</a:t>
            </a:r>
            <a:r>
              <a:rPr lang="en-US" altLang="ko-KR" err="1"/>
              <a:t>init</a:t>
            </a:r>
            <a:r>
              <a:rPr lang="en-US" altLang="ko-KR"/>
              <a:t>__()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/>
              <a:t>모든 클래스 정의에서  </a:t>
            </a:r>
            <a:r>
              <a:rPr lang="en-US" altLang="ko-KR"/>
              <a:t>__init__ </a:t>
            </a:r>
            <a:r>
              <a:rPr lang="ko-KR" altLang="en-US"/>
              <a:t>메소드를 가질 필요는 없다</a:t>
            </a:r>
            <a:endParaRPr lang="en-US" altLang="ko-KR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/>
              <a:t>같은 클래스에서 생성된 다른 객체를 구분하기 위해 필요한 다른 뭔가를 수행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/>
              <a:t>인스턴스</a:t>
            </a:r>
            <a:r>
              <a:rPr lang="en-US" altLang="ko-KR" b="1" dirty="0"/>
              <a:t>, </a:t>
            </a:r>
            <a:r>
              <a:rPr lang="ko-KR" altLang="en-US" b="1" dirty="0" err="1"/>
              <a:t>생성자</a:t>
            </a:r>
            <a:r>
              <a:rPr lang="en-US" altLang="ko-KR" b="1" dirty="0"/>
              <a:t>/</a:t>
            </a:r>
            <a:r>
              <a:rPr lang="ko-KR" altLang="en-US" b="1" dirty="0" err="1"/>
              <a:t>소멸자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761673" y="2971724"/>
            <a:ext cx="8164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err="1"/>
              <a:t>소멸자</a:t>
            </a:r>
            <a:endParaRPr lang="ko-KR" altLang="en-US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 err="1"/>
              <a:t>소멸시</a:t>
            </a:r>
            <a:r>
              <a:rPr lang="ko-KR" altLang="en-US" dirty="0"/>
              <a:t> 종료 작업을 수행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 err="1"/>
              <a:t>인스턴스</a:t>
            </a:r>
            <a:r>
              <a:rPr lang="ko-KR" altLang="en-US" dirty="0"/>
              <a:t> 객체의 참조 카운터가 </a:t>
            </a:r>
            <a:r>
              <a:rPr lang="en-US" altLang="ko-KR" dirty="0"/>
              <a:t>'0'</a:t>
            </a:r>
            <a:r>
              <a:rPr lang="ko-KR" altLang="en-US" dirty="0"/>
              <a:t>이 될 때 호출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/>
              <a:t>__del__()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007768" y="4172052"/>
            <a:ext cx="5616624" cy="22343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class MyClass :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def  __init__(self, value) : #</a:t>
            </a:r>
            <a:r>
              <a:rPr lang="ko-KR" altLang="en-US" sz="1600">
                <a:solidFill>
                  <a:schemeClr val="tx1"/>
                </a:solidFill>
              </a:rPr>
              <a:t>생성자 메소드</a:t>
            </a:r>
          </a:p>
          <a:p>
            <a:r>
              <a:rPr lang="ko-KR" altLang="en-US" sz="1600">
                <a:solidFill>
                  <a:schemeClr val="tx1"/>
                </a:solidFill>
              </a:rPr>
              <a:t>        </a:t>
            </a:r>
            <a:r>
              <a:rPr lang="en-US" altLang="ko-KR" sz="1600">
                <a:solidFill>
                  <a:schemeClr val="tx1"/>
                </a:solidFill>
              </a:rPr>
              <a:t>self.Value = value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print("Class is created! Value = ", value)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    def  __del__(self) : # </a:t>
            </a:r>
            <a:r>
              <a:rPr lang="ko-KR" altLang="en-US" sz="1600">
                <a:solidFill>
                  <a:schemeClr val="tx1"/>
                </a:solidFill>
              </a:rPr>
              <a:t>소멸자 메소드</a:t>
            </a:r>
          </a:p>
          <a:p>
            <a:r>
              <a:rPr lang="ko-KR" altLang="en-US" sz="1600">
                <a:solidFill>
                  <a:schemeClr val="tx1"/>
                </a:solidFill>
              </a:rPr>
              <a:t>        </a:t>
            </a:r>
            <a:r>
              <a:rPr lang="en-US" altLang="ko-KR" sz="1600">
                <a:solidFill>
                  <a:schemeClr val="tx1"/>
                </a:solidFill>
              </a:rPr>
              <a:t>print("Class is deleted!")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d = MyClass(10) 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74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3170" y="916853"/>
            <a:ext cx="85092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/>
              <a:t>클래스의 생성자가 호출되면 내부적으로 </a:t>
            </a:r>
            <a:r>
              <a:rPr lang="en-US" altLang="ko-KR" dirty="0"/>
              <a:t>__new__()</a:t>
            </a:r>
            <a:r>
              <a:rPr lang="ko-KR" altLang="en-US" dirty="0"/>
              <a:t>와 </a:t>
            </a:r>
            <a:r>
              <a:rPr lang="en-US" altLang="ko-KR" dirty="0"/>
              <a:t>__</a:t>
            </a:r>
            <a:r>
              <a:rPr lang="en-US" altLang="ko-KR" dirty="0" err="1"/>
              <a:t>init</a:t>
            </a:r>
            <a:r>
              <a:rPr lang="en-US" altLang="ko-KR" dirty="0"/>
              <a:t>__()</a:t>
            </a:r>
            <a:r>
              <a:rPr lang="ko-KR" altLang="en-US" dirty="0"/>
              <a:t>가 호출됩니다</a:t>
            </a:r>
            <a:r>
              <a:rPr lang="en-US" altLang="ko-KR" dirty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/>
              <a:t>__new__()</a:t>
            </a:r>
            <a:r>
              <a:rPr lang="ko-KR" altLang="en-US" dirty="0"/>
              <a:t>는 클래스의 </a:t>
            </a:r>
            <a:r>
              <a:rPr lang="ko-KR" altLang="en-US" dirty="0" err="1"/>
              <a:t>인스턴스를</a:t>
            </a:r>
            <a:r>
              <a:rPr lang="ko-KR" altLang="en-US" dirty="0"/>
              <a:t> 만드는 것입니다</a:t>
            </a:r>
            <a:r>
              <a:rPr lang="en-US" altLang="ko-KR" dirty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/>
              <a:t>'</a:t>
            </a:r>
            <a:r>
              <a:rPr lang="ko-KR" altLang="en-US" dirty="0"/>
              <a:t>클래스 속성</a:t>
            </a:r>
            <a:r>
              <a:rPr lang="en-US" altLang="ko-KR" dirty="0"/>
              <a:t>' - </a:t>
            </a:r>
            <a:r>
              <a:rPr lang="ko-KR" altLang="en-US" dirty="0"/>
              <a:t>클래스와 같은 시간</a:t>
            </a:r>
            <a:r>
              <a:rPr lang="en-US" altLang="ko-KR" dirty="0"/>
              <a:t>/</a:t>
            </a:r>
            <a:r>
              <a:rPr lang="ko-KR" altLang="en-US" dirty="0"/>
              <a:t>장소에 정의되는 데이터 속성</a:t>
            </a: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/>
              <a:t>'</a:t>
            </a:r>
            <a:r>
              <a:rPr lang="ko-KR" altLang="en-US" dirty="0" err="1"/>
              <a:t>인스턴스</a:t>
            </a:r>
            <a:r>
              <a:rPr lang="ko-KR" altLang="en-US" dirty="0"/>
              <a:t> 속성</a:t>
            </a:r>
            <a:r>
              <a:rPr lang="en-US" altLang="ko-KR" dirty="0"/>
              <a:t>' - </a:t>
            </a:r>
            <a:r>
              <a:rPr lang="ko-KR" altLang="en-US" dirty="0" err="1"/>
              <a:t>인스턴스와</a:t>
            </a:r>
            <a:r>
              <a:rPr lang="ko-KR" altLang="en-US" dirty="0"/>
              <a:t> 같은 시간</a:t>
            </a:r>
            <a:r>
              <a:rPr lang="en-US" altLang="ko-KR" dirty="0"/>
              <a:t>/</a:t>
            </a:r>
            <a:r>
              <a:rPr lang="ko-KR" altLang="en-US" dirty="0"/>
              <a:t>장소에 정의되는 데이터 속성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/>
              <a:t>인스턴스</a:t>
            </a:r>
            <a:r>
              <a:rPr lang="en-US" altLang="ko-KR" b="1" dirty="0"/>
              <a:t>, </a:t>
            </a:r>
            <a:r>
              <a:rPr lang="ko-KR" altLang="en-US" b="1" dirty="0" err="1"/>
              <a:t>생성자</a:t>
            </a:r>
            <a:r>
              <a:rPr lang="en-US" altLang="ko-KR" b="1" dirty="0"/>
              <a:t>/</a:t>
            </a:r>
            <a:r>
              <a:rPr lang="ko-KR" altLang="en-US" b="1" dirty="0" err="1"/>
              <a:t>소멸자</a:t>
            </a:r>
            <a:endParaRPr lang="ko-KR" altLang="en-US" b="1" dirty="0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2780928"/>
            <a:ext cx="371962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3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3" y="2708920"/>
            <a:ext cx="3552303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010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3170" y="916853"/>
            <a:ext cx="81640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/>
              <a:t>정적</a:t>
            </a:r>
            <a:r>
              <a:rPr lang="en-US" altLang="ko-KR" dirty="0"/>
              <a:t>(static) </a:t>
            </a:r>
            <a:r>
              <a:rPr lang="ko-KR" altLang="en-US" dirty="0" err="1"/>
              <a:t>메서드</a:t>
            </a:r>
            <a:endParaRPr lang="ko-KR" altLang="en-US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 err="1"/>
              <a:t>인스턴스</a:t>
            </a:r>
            <a:r>
              <a:rPr lang="ko-KR" altLang="en-US" dirty="0"/>
              <a:t> 객체를 통하지 않고</a:t>
            </a:r>
            <a:r>
              <a:rPr lang="en-US" altLang="ko-KR" dirty="0"/>
              <a:t>, </a:t>
            </a:r>
            <a:r>
              <a:rPr lang="ko-KR" altLang="en-US" dirty="0"/>
              <a:t>클래스를 통해 직접 호출할 수 있는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 err="1"/>
              <a:t>인스턴스</a:t>
            </a:r>
            <a:r>
              <a:rPr lang="ko-KR" altLang="en-US" dirty="0"/>
              <a:t> 객체를 참조하는 </a:t>
            </a:r>
            <a:r>
              <a:rPr lang="en-US" altLang="ko-KR" dirty="0"/>
              <a:t>self </a:t>
            </a:r>
            <a:r>
              <a:rPr lang="ko-KR" altLang="en-US" dirty="0"/>
              <a:t>인자가 필요하지 않음</a:t>
            </a: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정적 </a:t>
            </a:r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en-US" altLang="ko-KR" dirty="0"/>
              <a:t>self </a:t>
            </a:r>
            <a:r>
              <a:rPr lang="ko-KR" altLang="en-US" dirty="0"/>
              <a:t>매개변수를 전달받을 방법이 없으므로 객체</a:t>
            </a:r>
            <a:r>
              <a:rPr lang="en-US" altLang="ko-KR" dirty="0"/>
              <a:t>/</a:t>
            </a:r>
            <a:r>
              <a:rPr lang="ko-KR" altLang="en-US" dirty="0" err="1"/>
              <a:t>인스턴스의</a:t>
            </a:r>
            <a:r>
              <a:rPr lang="ko-KR" altLang="en-US" dirty="0"/>
              <a:t> 변수에 접근 할 수 없습니다</a:t>
            </a:r>
            <a:r>
              <a:rPr lang="en-US" altLang="ko-KR" dirty="0"/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객체의 데이터 속성과는 관계가 없는 코드로 구현되는 것이 </a:t>
            </a:r>
            <a:r>
              <a:rPr lang="ko-KR" altLang="en-US"/>
              <a:t>일반적입니다</a:t>
            </a:r>
            <a:r>
              <a:rPr lang="en-US" altLang="ko-KR"/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/>
              <a:t>@staticmethod </a:t>
            </a:r>
            <a:r>
              <a:rPr lang="ko-KR" altLang="en-US"/>
              <a:t>데커레이터 선언</a:t>
            </a:r>
            <a:endParaRPr lang="en-US" altLang="ko-KR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/>
              <a:t>첫번째 매개변수로 </a:t>
            </a:r>
            <a:r>
              <a:rPr lang="en-US" altLang="ko-KR"/>
              <a:t>self</a:t>
            </a:r>
            <a:r>
              <a:rPr lang="ko-KR" altLang="en-US"/>
              <a:t>나 </a:t>
            </a:r>
            <a:r>
              <a:rPr lang="en-US" altLang="ko-KR"/>
              <a:t>cls</a:t>
            </a:r>
            <a:r>
              <a:rPr lang="ko-KR" altLang="en-US"/>
              <a:t>가 없다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/>
              <a:t>메소드</a:t>
            </a:r>
            <a:r>
              <a:rPr lang="ko-KR" altLang="en-US" b="1" dirty="0"/>
              <a:t> 확장</a:t>
            </a:r>
          </a:p>
        </p:txBody>
      </p:sp>
    </p:spTree>
    <p:extLst>
      <p:ext uri="{BB962C8B-B14F-4D97-AF65-F5344CB8AC3E}">
        <p14:creationId xmlns:p14="http://schemas.microsoft.com/office/powerpoint/2010/main" val="114122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3170" y="916853"/>
            <a:ext cx="81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/>
              <a:t>정적</a:t>
            </a:r>
            <a:r>
              <a:rPr lang="en-US" altLang="ko-KR" dirty="0"/>
              <a:t>(static) </a:t>
            </a:r>
            <a:r>
              <a:rPr lang="ko-KR" altLang="en-US" dirty="0" err="1"/>
              <a:t>메서드</a:t>
            </a:r>
            <a:r>
              <a:rPr lang="ko-KR" altLang="en-US" dirty="0"/>
              <a:t> 예제 </a:t>
            </a:r>
            <a:r>
              <a:rPr lang="en-US" altLang="ko-KR" dirty="0"/>
              <a:t>(python 3.x </a:t>
            </a:r>
            <a:r>
              <a:rPr lang="ko-KR" altLang="en-US" dirty="0"/>
              <a:t>예제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/>
              <a:t>메소드</a:t>
            </a:r>
            <a:r>
              <a:rPr lang="ko-KR" altLang="en-US" b="1" dirty="0"/>
              <a:t> 확장</a:t>
            </a:r>
          </a:p>
        </p:txBody>
      </p:sp>
      <p:pic>
        <p:nvPicPr>
          <p:cNvPr id="911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1" y="1412777"/>
            <a:ext cx="6289303" cy="4383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536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/>
              <a:t>메소드</a:t>
            </a:r>
            <a:r>
              <a:rPr lang="ko-KR" altLang="en-US" b="1" dirty="0"/>
              <a:t> 확장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7529" y="1052736"/>
            <a:ext cx="81640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/>
              <a:t>클래스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클래스 영역의 데이터에 직접 접근할 수 있는 </a:t>
            </a:r>
            <a:r>
              <a:rPr lang="ko-KR" altLang="en-US" dirty="0" err="1"/>
              <a:t>메소드</a:t>
            </a:r>
            <a:endParaRPr lang="ko-KR" altLang="en-US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암시적으로 첫 인자로 클래스 </a:t>
            </a:r>
            <a:r>
              <a:rPr lang="ko-KR" altLang="en-US"/>
              <a:t>객체가 전달</a:t>
            </a:r>
            <a:endParaRPr lang="en-US" altLang="ko-KR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/>
              <a:t>클래스 전체에 영향을 미친다</a:t>
            </a:r>
            <a:r>
              <a:rPr lang="en-US" altLang="ko-KR"/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/>
              <a:t>@classmethod </a:t>
            </a:r>
            <a:r>
              <a:rPr lang="ko-KR" altLang="en-US"/>
              <a:t>데커레이터 선언</a:t>
            </a:r>
            <a:endParaRPr lang="en-US" altLang="ko-KR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/>
              <a:t>첫번째 매개변수는 클래스 자신을 의미하는 </a:t>
            </a:r>
            <a:r>
              <a:rPr lang="en-US" altLang="ko-KR"/>
              <a:t>cls</a:t>
            </a:r>
            <a:r>
              <a:rPr lang="ko-KR" altLang="en-US"/>
              <a:t>가 전달된다</a:t>
            </a:r>
            <a:r>
              <a:rPr lang="en-US" altLang="ko-KR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924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3170" y="916854"/>
            <a:ext cx="8164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/>
              <a:t>클래스 </a:t>
            </a:r>
            <a:r>
              <a:rPr lang="ko-KR" altLang="en-US" dirty="0" err="1"/>
              <a:t>메서드</a:t>
            </a:r>
            <a:r>
              <a:rPr lang="ko-KR" altLang="en-US" dirty="0"/>
              <a:t> 예제 </a:t>
            </a:r>
            <a:r>
              <a:rPr lang="en-US" altLang="ko-KR" dirty="0"/>
              <a:t>(python 3.x </a:t>
            </a:r>
            <a:r>
              <a:rPr lang="ko-KR" altLang="en-US" dirty="0"/>
              <a:t>예제</a:t>
            </a:r>
            <a:r>
              <a:rPr lang="en-US" altLang="ko-KR" dirty="0"/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 err="1"/>
              <a:t>cls</a:t>
            </a:r>
            <a:r>
              <a:rPr lang="ko-KR" altLang="en-US" dirty="0"/>
              <a:t>는 클래스를 나타냅니다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/>
              <a:t>메소드</a:t>
            </a:r>
            <a:r>
              <a:rPr lang="ko-KR" altLang="en-US" b="1" dirty="0"/>
              <a:t> 확장</a:t>
            </a:r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5" y="1700808"/>
            <a:ext cx="4324683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100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3170" y="916854"/>
            <a:ext cx="8164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/>
              <a:t>클래스 내부에게만 </a:t>
            </a:r>
            <a:r>
              <a:rPr lang="ko-KR" altLang="en-US"/>
              <a:t>열려있는 </a:t>
            </a:r>
            <a:r>
              <a:rPr lang="en-US" altLang="ko-KR"/>
              <a:t>private</a:t>
            </a:r>
            <a:r>
              <a:rPr lang="ko-KR" altLang="en-US"/>
              <a:t> </a:t>
            </a:r>
            <a:r>
              <a:rPr lang="ko-KR" altLang="en-US" dirty="0"/>
              <a:t>멤버</a:t>
            </a: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 err="1"/>
              <a:t>두개의</a:t>
            </a:r>
            <a:r>
              <a:rPr lang="ko-KR" altLang="en-US" dirty="0"/>
              <a:t> 밑줄 </a:t>
            </a:r>
            <a:r>
              <a:rPr lang="en-US" altLang="ko-KR" dirty="0"/>
              <a:t>__</a:t>
            </a:r>
            <a:r>
              <a:rPr lang="ko-KR" altLang="en-US" dirty="0"/>
              <a:t>이 접두사여야 </a:t>
            </a:r>
            <a:r>
              <a:rPr lang="ko-KR" altLang="en-US"/>
              <a:t>합니다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/>
              <a:t>메소드</a:t>
            </a:r>
            <a:r>
              <a:rPr lang="ko-KR" altLang="en-US" b="1" dirty="0"/>
              <a:t> 확장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855640" y="1844824"/>
            <a:ext cx="5544616" cy="33123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&gt;&gt;&gt;class  </a:t>
            </a:r>
            <a:r>
              <a:rPr lang="en-US" altLang="ko-KR" sz="1600" dirty="0" err="1">
                <a:solidFill>
                  <a:schemeClr val="tx1"/>
                </a:solidFill>
              </a:rPr>
              <a:t>HasPrivate</a:t>
            </a:r>
            <a:r>
              <a:rPr lang="en-US" altLang="ko-KR" sz="1600" dirty="0">
                <a:solidFill>
                  <a:schemeClr val="tx1"/>
                </a:solidFill>
              </a:rPr>
              <a:t> :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</a:t>
            </a:r>
            <a:r>
              <a:rPr lang="en-US" altLang="ko-KR" sz="1600" dirty="0" err="1">
                <a:solidFill>
                  <a:schemeClr val="tx1"/>
                </a:solidFill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</a:rPr>
              <a:t>  __</a:t>
            </a:r>
            <a:r>
              <a:rPr lang="en-US" altLang="ko-KR" sz="1600" dirty="0" err="1">
                <a:solidFill>
                  <a:schemeClr val="tx1"/>
                </a:solidFill>
              </a:rPr>
              <a:t>init</a:t>
            </a:r>
            <a:r>
              <a:rPr lang="en-US" altLang="ko-KR" sz="1600" dirty="0">
                <a:solidFill>
                  <a:schemeClr val="tx1"/>
                </a:solidFill>
              </a:rPr>
              <a:t>__(self):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 </a:t>
            </a:r>
            <a:r>
              <a:rPr lang="en-US" altLang="ko-KR" sz="1600" dirty="0" err="1">
                <a:solidFill>
                  <a:schemeClr val="tx1"/>
                </a:solidFill>
              </a:rPr>
              <a:t>self.public</a:t>
            </a:r>
            <a:r>
              <a:rPr lang="en-US" altLang="ko-KR" sz="1600" dirty="0">
                <a:solidFill>
                  <a:schemeClr val="tx1"/>
                </a:solidFill>
              </a:rPr>
              <a:t> = "Public"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 </a:t>
            </a:r>
            <a:r>
              <a:rPr lang="en-US" altLang="ko-KR" sz="1600" dirty="0" err="1">
                <a:solidFill>
                  <a:schemeClr val="tx1"/>
                </a:solidFill>
              </a:rPr>
              <a:t>self.__private</a:t>
            </a:r>
            <a:r>
              <a:rPr lang="en-US" altLang="ko-KR" sz="1600" dirty="0">
                <a:solidFill>
                  <a:schemeClr val="tx1"/>
                </a:solidFill>
              </a:rPr>
              <a:t> = "Private"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     </a:t>
            </a:r>
            <a:r>
              <a:rPr lang="en-US" altLang="ko-KR" sz="1600" dirty="0" err="1">
                <a:solidFill>
                  <a:schemeClr val="tx1"/>
                </a:solidFill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print_form_internal</a:t>
            </a:r>
            <a:r>
              <a:rPr lang="en-US" altLang="ko-KR" sz="1600" dirty="0">
                <a:solidFill>
                  <a:schemeClr val="tx1"/>
                </a:solidFill>
              </a:rPr>
              <a:t>(self):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 print(</a:t>
            </a:r>
            <a:r>
              <a:rPr lang="en-US" altLang="ko-KR" sz="1600" dirty="0" err="1">
                <a:solidFill>
                  <a:schemeClr val="tx1"/>
                </a:solidFill>
              </a:rPr>
              <a:t>self.public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 print(</a:t>
            </a:r>
            <a:r>
              <a:rPr lang="en-US" altLang="ko-KR" sz="1600" dirty="0" err="1">
                <a:solidFill>
                  <a:schemeClr val="tx1"/>
                </a:solidFill>
              </a:rPr>
              <a:t>self.__private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&gt;&gt;&gt; </a:t>
            </a:r>
            <a:r>
              <a:rPr lang="en-US" altLang="ko-KR" sz="1600" dirty="0" err="1">
                <a:solidFill>
                  <a:schemeClr val="tx1"/>
                </a:solidFill>
              </a:rPr>
              <a:t>obj</a:t>
            </a:r>
            <a:r>
              <a:rPr lang="en-US" altLang="ko-KR" sz="1600" dirty="0">
                <a:solidFill>
                  <a:schemeClr val="tx1"/>
                </a:solidFill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</a:rPr>
              <a:t>HasPrivate</a:t>
            </a:r>
            <a:r>
              <a:rPr lang="en-US" altLang="ko-KR" sz="1600" dirty="0">
                <a:solidFill>
                  <a:schemeClr val="tx1"/>
                </a:solidFill>
              </a:rPr>
              <a:t>()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&gt;&gt;&gt; </a:t>
            </a:r>
            <a:r>
              <a:rPr lang="en-US" altLang="ko-KR" sz="1600" dirty="0" err="1">
                <a:solidFill>
                  <a:schemeClr val="tx1"/>
                </a:solidFill>
              </a:rPr>
              <a:t>obj.print_form_internal</a:t>
            </a:r>
            <a:r>
              <a:rPr lang="en-US" altLang="ko-KR" sz="1600" dirty="0">
                <a:solidFill>
                  <a:schemeClr val="tx1"/>
                </a:solidFill>
              </a:rPr>
              <a:t>()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&gt;&gt;&gt; print(</a:t>
            </a:r>
            <a:r>
              <a:rPr lang="en-US" altLang="ko-KR" sz="1600" dirty="0" err="1">
                <a:solidFill>
                  <a:schemeClr val="tx1"/>
                </a:solidFill>
              </a:rPr>
              <a:t>obj.public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&gt;&gt;&gt; print(</a:t>
            </a:r>
            <a:r>
              <a:rPr lang="en-US" altLang="ko-KR" sz="1600" dirty="0" err="1">
                <a:solidFill>
                  <a:schemeClr val="tx1"/>
                </a:solidFill>
              </a:rPr>
              <a:t>obj</a:t>
            </a:r>
            <a:r>
              <a:rPr lang="en-US" altLang="ko-KR" sz="1600" dirty="0">
                <a:solidFill>
                  <a:schemeClr val="tx1"/>
                </a:solidFill>
              </a:rPr>
              <a:t>.__private)</a:t>
            </a:r>
          </a:p>
        </p:txBody>
      </p:sp>
    </p:spTree>
    <p:extLst>
      <p:ext uri="{BB962C8B-B14F-4D97-AF65-F5344CB8AC3E}">
        <p14:creationId xmlns:p14="http://schemas.microsoft.com/office/powerpoint/2010/main" val="426288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3170" y="916853"/>
            <a:ext cx="81640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/>
              <a:t>get/set </a:t>
            </a:r>
            <a:r>
              <a:rPr lang="ko-KR" altLang="en-US"/>
              <a:t>속성값과 프로퍼티 </a:t>
            </a: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/>
              <a:t>getter </a:t>
            </a:r>
            <a:r>
              <a:rPr lang="ko-KR" altLang="en-US"/>
              <a:t>메소드 앞에 </a:t>
            </a:r>
            <a:r>
              <a:rPr lang="en-US" altLang="ko-KR"/>
              <a:t>@property </a:t>
            </a:r>
            <a:r>
              <a:rPr lang="ko-KR" altLang="en-US"/>
              <a:t>데커레이터를 쓴다</a:t>
            </a:r>
            <a:r>
              <a:rPr lang="en-US" altLang="ko-KR"/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/>
              <a:t>setter </a:t>
            </a:r>
            <a:r>
              <a:rPr lang="ko-KR" altLang="en-US"/>
              <a:t>메소드 앞에 </a:t>
            </a:r>
            <a:r>
              <a:rPr lang="en-US" altLang="ko-KR"/>
              <a:t>@name.setter </a:t>
            </a:r>
            <a:r>
              <a:rPr lang="ko-KR" altLang="en-US"/>
              <a:t>데커레이터를 쓴다</a:t>
            </a:r>
            <a:r>
              <a:rPr lang="en-US" altLang="ko-KR"/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/>
              <a:t>속성에 대한 </a:t>
            </a:r>
            <a:r>
              <a:rPr lang="en-US" altLang="ko-KR"/>
              <a:t>setter </a:t>
            </a:r>
            <a:r>
              <a:rPr lang="ko-KR" altLang="en-US"/>
              <a:t>프로퍼티를 명시하지 ㅇ낳는다면 외부로부터 속성을 설정할 수 없다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/>
              <a:t>메소드</a:t>
            </a:r>
            <a:r>
              <a:rPr lang="ko-KR" altLang="en-US" b="1" dirty="0"/>
              <a:t> 확장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855640" y="2492897"/>
            <a:ext cx="5544616" cy="39604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&gt;&gt;&gt;class Duck: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  def  __init__(self, input_name) :  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        self.hidden_name = input_name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 @property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 def name(self) :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      print("inside the getter")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      return self.hidden_name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 @name.setter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 def name(self input_name) :  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      print("inside the setter")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      self.hidden_name = input_name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&gt;&gt;&gt; fowl = Duck('Hward')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&gt;&gt;&gt; fowl.name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&gt;&gt;&gt; fowl.name='Donald'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&gt;&gt;&gt; fowl.name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80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3170" y="916853"/>
            <a:ext cx="81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/>
              <a:t>특수 메소드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/>
              <a:t>특수 메소드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2207568" y="1484784"/>
          <a:ext cx="3744416" cy="259588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016224"/>
                <a:gridCol w="172819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함수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 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__eq__(self,</a:t>
                      </a:r>
                      <a:r>
                        <a:rPr lang="en-US" altLang="ko-KR" baseline="0" smtClean="0"/>
                        <a:t> other)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self</a:t>
                      </a:r>
                      <a:r>
                        <a:rPr lang="en-US" altLang="ko-KR" baseline="0" smtClean="0"/>
                        <a:t> == other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__ne__(self,</a:t>
                      </a:r>
                      <a:r>
                        <a:rPr lang="en-US" altLang="ko-KR" baseline="0" smtClean="0"/>
                        <a:t> other)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mtClean="0"/>
                        <a:t> self</a:t>
                      </a:r>
                      <a:r>
                        <a:rPr lang="en-US" altLang="ko-KR" baseline="0" smtClean="0"/>
                        <a:t> != other</a:t>
                      </a:r>
                      <a:endParaRPr lang="ko-KR" altLang="en-US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__lt__(self, other)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mtClean="0"/>
                        <a:t> self</a:t>
                      </a:r>
                      <a:r>
                        <a:rPr lang="en-US" altLang="ko-KR" baseline="0" smtClean="0"/>
                        <a:t> &lt; other</a:t>
                      </a:r>
                      <a:endParaRPr lang="ko-KR" altLang="en-US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__gt__(self, other)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mtClean="0"/>
                        <a:t> self </a:t>
                      </a:r>
                      <a:r>
                        <a:rPr lang="en-US" altLang="ko-KR" baseline="0" smtClean="0"/>
                        <a:t>&gt; other</a:t>
                      </a:r>
                      <a:endParaRPr lang="ko-KR" altLang="en-US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__le__(self, other)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mtClean="0"/>
                        <a:t> self</a:t>
                      </a:r>
                      <a:r>
                        <a:rPr lang="en-US" altLang="ko-KR" baseline="0" smtClean="0"/>
                        <a:t> &lt;= other</a:t>
                      </a:r>
                      <a:endParaRPr lang="ko-KR" altLang="en-US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__ge__(self, other)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mtClean="0"/>
                        <a:t> self</a:t>
                      </a:r>
                      <a:r>
                        <a:rPr lang="en-US" altLang="ko-KR" baseline="0" smtClean="0"/>
                        <a:t> &gt;= other</a:t>
                      </a:r>
                      <a:endParaRPr lang="ko-KR" altLang="en-US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6384032" y="1446160"/>
            <a:ext cx="3744416" cy="32069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class Word( ) :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def __init__(self, text) :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self.text = text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def __eq__(self, word2) :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return self.text.lower() == word2.text.lower()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first = Word('ha')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second = Word('HA')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third = Word('eh')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first == second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first == third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77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671" y="933478"/>
            <a:ext cx="839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b="1" dirty="0"/>
              <a:t>문자열</a:t>
            </a:r>
            <a:r>
              <a:rPr lang="en-US" altLang="ko-KR" b="1" dirty="0"/>
              <a:t>(string)</a:t>
            </a:r>
            <a:r>
              <a:rPr lang="ko-KR" altLang="en-US" b="1" dirty="0"/>
              <a:t> </a:t>
            </a:r>
            <a:r>
              <a:rPr lang="ko-KR" altLang="en-US" b="1" dirty="0" err="1"/>
              <a:t>포매팅</a:t>
            </a:r>
            <a:r>
              <a:rPr lang="en-US" altLang="ko-KR" b="1" dirty="0"/>
              <a:t>(Formatting) </a:t>
            </a:r>
            <a:endParaRPr lang="ko-KR" altLang="en-US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/>
              <a:t>자료형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2207568" y="1556792"/>
            <a:ext cx="6192688" cy="22322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</a:rPr>
              <a:t>print('|%05d|' % 123)           #</a:t>
            </a:r>
            <a:r>
              <a:rPr lang="ko-KR" altLang="en-US">
                <a:solidFill>
                  <a:schemeClr val="tx1"/>
                </a:solidFill>
              </a:rPr>
              <a:t>여백 채우기</a:t>
            </a:r>
            <a:endParaRPr lang="en-US" altLang="ko-KR">
              <a:solidFill>
                <a:schemeClr val="tx1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print('|{:05}|'.format(123))</a:t>
            </a:r>
          </a:p>
          <a:p>
            <a:r>
              <a:rPr lang="en-US" altLang="ko-KR">
                <a:solidFill>
                  <a:schemeClr val="tx1"/>
                </a:solidFill>
              </a:rPr>
              <a:t>print('|{:_&gt;5}|'.format('abc'))</a:t>
            </a:r>
          </a:p>
          <a:p>
            <a:r>
              <a:rPr lang="en-US" altLang="ko-KR">
                <a:solidFill>
                  <a:schemeClr val="tx1"/>
                </a:solidFill>
              </a:rPr>
              <a:t>print('|{:-^5}|'.format('abc'))</a:t>
            </a:r>
          </a:p>
          <a:p>
            <a:endParaRPr lang="en-US" altLang="ko-KR">
              <a:solidFill>
                <a:schemeClr val="tx1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print('{:,}'.format(1000000))        #</a:t>
            </a:r>
            <a:r>
              <a:rPr lang="ko-KR" altLang="en-US">
                <a:solidFill>
                  <a:schemeClr val="tx1"/>
                </a:solidFill>
              </a:rPr>
              <a:t>정수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실수 단위 구분</a:t>
            </a:r>
            <a:endParaRPr lang="en-US" altLang="ko-KR">
              <a:solidFill>
                <a:schemeClr val="tx1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print('{:,.2f}'.format(1000000))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207568" y="4149080"/>
            <a:ext cx="5514920" cy="18510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a = "%r, %r" % ("</a:t>
            </a:r>
            <a:r>
              <a:rPr lang="ko-KR" altLang="en-US" sz="1600">
                <a:solidFill>
                  <a:schemeClr val="tx1"/>
                </a:solidFill>
              </a:rPr>
              <a:t>가을</a:t>
            </a:r>
            <a:r>
              <a:rPr lang="en-US" altLang="ko-KR" sz="1600">
                <a:solidFill>
                  <a:schemeClr val="tx1"/>
                </a:solidFill>
              </a:rPr>
              <a:t>", "</a:t>
            </a:r>
            <a:r>
              <a:rPr lang="ko-KR" altLang="en-US" sz="1600">
                <a:solidFill>
                  <a:schemeClr val="tx1"/>
                </a:solidFill>
              </a:rPr>
              <a:t>동화</a:t>
            </a:r>
            <a:r>
              <a:rPr lang="en-US" altLang="ko-KR" sz="1600">
                <a:solidFill>
                  <a:schemeClr val="tx1"/>
                </a:solidFill>
              </a:rPr>
              <a:t>")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 type( a ), a 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 eval( a ) )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a= "{!s}, {!s}".format(str(100), str(99.99) 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 type( a ), a 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 eval( a ) )</a:t>
            </a:r>
            <a:endParaRPr lang="ko-KR" alt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45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3170" y="916853"/>
            <a:ext cx="81640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/>
              <a:t>연산자 중복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사용자 정의 객체에서 필요한 연산자를 내장 타입과 형태와 동작이 유사하도록 재정의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연산자 중복을 위하여 두 개의 밑줄 문자가 앞뒤로 있는 </a:t>
            </a:r>
            <a:r>
              <a:rPr lang="ko-KR" altLang="en-US" dirty="0" err="1"/>
              <a:t>메소드를</a:t>
            </a:r>
            <a:r>
              <a:rPr lang="ko-KR" altLang="en-US" dirty="0"/>
              <a:t> 미리 정의함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연산자 중복</a:t>
            </a:r>
            <a:r>
              <a:rPr lang="en-US" altLang="ko-KR" b="1" dirty="0"/>
              <a:t>, </a:t>
            </a:r>
            <a:r>
              <a:rPr lang="ko-KR" altLang="en-US" b="1" dirty="0"/>
              <a:t>상속</a:t>
            </a:r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4" y="2636912"/>
            <a:ext cx="6647094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246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3170" y="916853"/>
            <a:ext cx="81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/>
              <a:t>수치 연산자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연산자 중복</a:t>
            </a:r>
            <a:r>
              <a:rPr lang="en-US" altLang="ko-KR" b="1" dirty="0"/>
              <a:t>, </a:t>
            </a:r>
            <a:r>
              <a:rPr lang="ko-KR" altLang="en-US" b="1" dirty="0"/>
              <a:t>상속</a:t>
            </a:r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1628800"/>
            <a:ext cx="7920880" cy="482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619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3170" y="916853"/>
            <a:ext cx="81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/>
              <a:t>수치 연산자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연산자 중복</a:t>
            </a:r>
            <a:r>
              <a:rPr lang="en-US" altLang="ko-KR" b="1" dirty="0"/>
              <a:t>, </a:t>
            </a:r>
            <a:r>
              <a:rPr lang="ko-KR" altLang="en-US" b="1" dirty="0"/>
              <a:t>상속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2207568" y="1484784"/>
          <a:ext cx="7920880" cy="333756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768740"/>
                <a:gridCol w="3631860"/>
                <a:gridCol w="252028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함수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예제</a:t>
                      </a:r>
                      <a:r>
                        <a:rPr lang="en-US" altLang="ko-KR" dirty="0" smtClean="0"/>
                        <a:t>(X, Y</a:t>
                      </a:r>
                      <a:r>
                        <a:rPr lang="ko-KR" altLang="en-US" dirty="0" smtClean="0"/>
                        <a:t>는 </a:t>
                      </a:r>
                      <a:r>
                        <a:rPr lang="ko-KR" altLang="en-US" dirty="0" err="1" smtClean="0"/>
                        <a:t>인스턴스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__or__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연산자 </a:t>
                      </a:r>
                      <a:r>
                        <a:rPr lang="en-US" altLang="ko-KR" dirty="0" smtClean="0"/>
                        <a:t>“|”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</a:t>
                      </a:r>
                      <a:r>
                        <a:rPr lang="en-US" altLang="ko-KR" baseline="0" dirty="0" smtClean="0"/>
                        <a:t> | Y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__</a:t>
                      </a:r>
                      <a:r>
                        <a:rPr lang="en-US" altLang="ko-KR" dirty="0" err="1" smtClean="0"/>
                        <a:t>repr</a:t>
                      </a:r>
                      <a:r>
                        <a:rPr lang="en-US" altLang="ko-KR" dirty="0" smtClean="0"/>
                        <a:t>__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pirnt</a:t>
                      </a:r>
                      <a:r>
                        <a:rPr lang="en-US" altLang="ko-KR" dirty="0" smtClean="0"/>
                        <a:t> X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__call__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함수호출</a:t>
                      </a:r>
                      <a:r>
                        <a:rPr lang="en-US" altLang="ko-KR" dirty="0" smtClean="0"/>
                        <a:t> X()</a:t>
                      </a:r>
                      <a:r>
                        <a:rPr lang="ko-KR" altLang="en-US" dirty="0" smtClean="0"/>
                        <a:t>했을 때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__</a:t>
                      </a:r>
                      <a:r>
                        <a:rPr lang="en-US" altLang="ko-KR" dirty="0" err="1" smtClean="0"/>
                        <a:t>getattr</a:t>
                      </a:r>
                      <a:r>
                        <a:rPr lang="en-US" altLang="ko-KR" dirty="0" smtClean="0"/>
                        <a:t>__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자격부여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X.</a:t>
                      </a:r>
                      <a:r>
                        <a:rPr lang="ko-KR" altLang="en-US" dirty="0" err="1" smtClean="0"/>
                        <a:t>메소드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__</a:t>
                      </a:r>
                      <a:r>
                        <a:rPr lang="en-US" altLang="ko-KR" dirty="0" err="1" smtClean="0"/>
                        <a:t>getitem</a:t>
                      </a:r>
                      <a:r>
                        <a:rPr lang="en-US" altLang="ko-KR" dirty="0" smtClean="0"/>
                        <a:t>__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인덱싱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X[</a:t>
                      </a:r>
                      <a:r>
                        <a:rPr lang="en-US" altLang="ko-KR" dirty="0" err="1" smtClean="0"/>
                        <a:t>i</a:t>
                      </a:r>
                      <a:r>
                        <a:rPr lang="en-US" altLang="ko-KR" dirty="0" smtClean="0"/>
                        <a:t>]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__</a:t>
                      </a:r>
                      <a:r>
                        <a:rPr lang="en-US" altLang="ko-KR" dirty="0" err="1" smtClean="0"/>
                        <a:t>setitem</a:t>
                      </a:r>
                      <a:r>
                        <a:rPr lang="en-US" altLang="ko-KR" dirty="0" smtClean="0"/>
                        <a:t>__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인덱스 치환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X[key] = value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__</a:t>
                      </a:r>
                      <a:r>
                        <a:rPr lang="en-US" altLang="ko-KR" dirty="0" err="1" smtClean="0"/>
                        <a:t>getslice</a:t>
                      </a:r>
                      <a:r>
                        <a:rPr lang="en-US" altLang="ko-KR" dirty="0" smtClean="0"/>
                        <a:t>__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슬라이싱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X[</a:t>
                      </a:r>
                      <a:r>
                        <a:rPr lang="en-US" altLang="ko-KR" dirty="0" err="1" smtClean="0"/>
                        <a:t>i:j</a:t>
                      </a:r>
                      <a:r>
                        <a:rPr lang="en-US" altLang="ko-KR" dirty="0" smtClean="0"/>
                        <a:t>]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__</a:t>
                      </a:r>
                      <a:r>
                        <a:rPr lang="en-US" altLang="ko-KR" dirty="0" err="1" smtClean="0"/>
                        <a:t>cmp</a:t>
                      </a:r>
                      <a:r>
                        <a:rPr lang="en-US" altLang="ko-KR" dirty="0" smtClean="0"/>
                        <a:t>__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비교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 &gt; Y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402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3170" y="916853"/>
            <a:ext cx="81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/>
              <a:t>특수 메소드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/>
              <a:t>특수 메소드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2207568" y="1484784"/>
          <a:ext cx="7848872" cy="148336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656184"/>
                <a:gridCol w="6192688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함수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 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__str__(self)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객체를 문자열로 출력하는 메소드를 만듬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__repr__(self)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mtClean="0"/>
                        <a:t>대화식 인터프리터는 변수의 결과를 출력</a:t>
                      </a:r>
                      <a:r>
                        <a:rPr lang="ko-KR" altLang="en-US" baseline="0" smtClean="0"/>
                        <a:t> 함수</a:t>
                      </a:r>
                      <a:endParaRPr lang="ko-KR" altLang="en-US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__len__(self)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mtClean="0"/>
                        <a:t>len(self)</a:t>
                      </a:r>
                      <a:endParaRPr lang="ko-KR" altLang="en-US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135561" y="3429001"/>
            <a:ext cx="4902275" cy="26167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first = Word('ha')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class Word( ) :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def __init__(self, text) :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self.text = text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def __eq__(self, word2) :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return self.text.lower() == word2.text.lower()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def  __str__(self) :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return self.text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def  __repr__(self) :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return  "World('"+self.text+"')"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320136" y="3427375"/>
            <a:ext cx="2962200" cy="8637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 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first = Word('ha')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first            # __repr__ </a:t>
            </a:r>
            <a:r>
              <a:rPr lang="ko-KR" altLang="en-US" sz="1600">
                <a:solidFill>
                  <a:schemeClr val="tx1"/>
                </a:solidFill>
              </a:rPr>
              <a:t>호출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print(first)     # __str__ </a:t>
            </a:r>
            <a:r>
              <a:rPr lang="ko-KR" altLang="en-US" sz="1600">
                <a:solidFill>
                  <a:schemeClr val="tx1"/>
                </a:solidFill>
              </a:rPr>
              <a:t>호출</a:t>
            </a:r>
          </a:p>
          <a:p>
            <a:endParaRPr lang="ko-KR" alt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07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3170" y="916854"/>
            <a:ext cx="81640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/>
              <a:t>상속</a:t>
            </a: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부모 클래스의 모든 속성</a:t>
            </a:r>
            <a:r>
              <a:rPr lang="en-US" altLang="ko-KR" dirty="0"/>
              <a:t>(</a:t>
            </a:r>
            <a:r>
              <a:rPr lang="ko-KR" altLang="en-US" dirty="0"/>
              <a:t>데이터</a:t>
            </a:r>
            <a:r>
              <a:rPr lang="en-US" altLang="ko-KR" dirty="0"/>
              <a:t>, </a:t>
            </a:r>
            <a:r>
              <a:rPr lang="ko-KR" altLang="en-US" dirty="0" err="1"/>
              <a:t>메소드</a:t>
            </a:r>
            <a:r>
              <a:rPr lang="en-US" altLang="ko-KR" dirty="0"/>
              <a:t>)</a:t>
            </a:r>
            <a:r>
              <a:rPr lang="ko-KR" altLang="en-US" dirty="0"/>
              <a:t>를 자식 클래스로 물려줌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클래스의 공통된 속성을 부모 클래스에 정의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하위 클래스에서는 특화된 </a:t>
            </a:r>
            <a:r>
              <a:rPr lang="ko-KR" altLang="en-US" dirty="0" err="1"/>
              <a:t>메소드와</a:t>
            </a:r>
            <a:r>
              <a:rPr lang="ko-KR" altLang="en-US" dirty="0"/>
              <a:t> 데이터를 정의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각 클래스마다 동일한 코드가 작성되는 것을 방지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부모 클래스에 공통된 속성을 두어 코드의 유지 보수가 용이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각 개별 클래스에 특화된 기능을 공통된 인터페이스로 접근 가능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연산자 중복</a:t>
            </a:r>
            <a:r>
              <a:rPr lang="en-US" altLang="ko-KR" b="1" dirty="0"/>
              <a:t>, </a:t>
            </a:r>
            <a:r>
              <a:rPr lang="ko-KR" altLang="en-US" b="1" dirty="0"/>
              <a:t>상속</a:t>
            </a:r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928" y="3151981"/>
            <a:ext cx="8112901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42862" y="6196662"/>
            <a:ext cx="865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상속 관계인 두 클래스 간의 관계를 확인 </a:t>
            </a:r>
            <a:r>
              <a:rPr lang="en-US" altLang="ko-KR" dirty="0"/>
              <a:t>- </a:t>
            </a:r>
            <a:r>
              <a:rPr lang="en-US" altLang="ko-KR" dirty="0" err="1"/>
              <a:t>issubclass</a:t>
            </a:r>
            <a:r>
              <a:rPr lang="en-US" altLang="ko-KR" dirty="0"/>
              <a:t>(</a:t>
            </a:r>
            <a:r>
              <a:rPr lang="ko-KR" altLang="en-US" dirty="0"/>
              <a:t>자식 클래스</a:t>
            </a:r>
            <a:r>
              <a:rPr lang="en-US" altLang="ko-KR" dirty="0"/>
              <a:t>, </a:t>
            </a:r>
            <a:r>
              <a:rPr lang="ko-KR" altLang="en-US" dirty="0"/>
              <a:t>부모 클래스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185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3170" y="916853"/>
            <a:ext cx="8164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/>
              <a:t>다중 상속</a:t>
            </a: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/>
              <a:t>2</a:t>
            </a:r>
            <a:r>
              <a:rPr lang="ko-KR" altLang="en-US" dirty="0"/>
              <a:t>개 이상의 클래스를 상속받는 경우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두 클래스의 모든 속성</a:t>
            </a:r>
            <a:r>
              <a:rPr lang="en-US" altLang="ko-KR" dirty="0"/>
              <a:t>(</a:t>
            </a:r>
            <a:r>
              <a:rPr lang="ko-KR" altLang="en-US" dirty="0"/>
              <a:t>변수와 </a:t>
            </a:r>
            <a:r>
              <a:rPr lang="ko-KR" altLang="en-US" dirty="0" err="1"/>
              <a:t>메소드</a:t>
            </a:r>
            <a:r>
              <a:rPr lang="en-US" altLang="ko-KR" dirty="0"/>
              <a:t>)</a:t>
            </a:r>
            <a:r>
              <a:rPr lang="ko-KR" altLang="en-US" dirty="0"/>
              <a:t>을 전달받음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연산자 중복</a:t>
            </a:r>
            <a:r>
              <a:rPr lang="en-US" altLang="ko-KR" b="1" dirty="0"/>
              <a:t>, </a:t>
            </a:r>
            <a:r>
              <a:rPr lang="ko-KR" altLang="en-US" b="1" dirty="0"/>
              <a:t>상속</a:t>
            </a:r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2060848"/>
            <a:ext cx="5472608" cy="2929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492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3170" y="916853"/>
            <a:ext cx="84372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/>
              <a:t>super()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부모 클래스의 객체 역할을 하는 </a:t>
            </a:r>
            <a:r>
              <a:rPr lang="ko-KR" altLang="en-US" dirty="0" err="1"/>
              <a:t>프록시</a:t>
            </a:r>
            <a:r>
              <a:rPr lang="en-US" altLang="ko-KR" dirty="0"/>
              <a:t>(Proxy)</a:t>
            </a:r>
            <a:r>
              <a:rPr lang="ko-KR" altLang="en-US" dirty="0"/>
              <a:t>를 반환하는 내장 함수입니다</a:t>
            </a:r>
            <a:r>
              <a:rPr lang="en-US" altLang="ko-KR" dirty="0"/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기반 클래스가 다른 클래스로 교체되거나 수정되어도 파생 클래스가 받는 영향을 최소화할 수 있습니다</a:t>
            </a:r>
            <a:r>
              <a:rPr lang="en-US" altLang="ko-KR" dirty="0"/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객체 내의 어떤 </a:t>
            </a:r>
            <a:r>
              <a:rPr lang="ko-KR" altLang="en-US" dirty="0" err="1"/>
              <a:t>메소드에서든</a:t>
            </a:r>
            <a:r>
              <a:rPr lang="ko-KR" altLang="en-US" dirty="0"/>
              <a:t> 부모 클래스에 정의되어 있는 버전의 </a:t>
            </a:r>
            <a:r>
              <a:rPr lang="ko-KR" altLang="en-US" dirty="0" err="1"/>
              <a:t>메소드를</a:t>
            </a:r>
            <a:r>
              <a:rPr lang="ko-KR" altLang="en-US" dirty="0"/>
              <a:t> 호출하고 싶으면 </a:t>
            </a:r>
            <a:r>
              <a:rPr lang="en-US" altLang="ko-KR" dirty="0"/>
              <a:t>super()</a:t>
            </a:r>
            <a:r>
              <a:rPr lang="ko-KR" altLang="en-US" dirty="0"/>
              <a:t>를 이용합니다</a:t>
            </a:r>
            <a:r>
              <a:rPr lang="en-US" altLang="ko-KR" dirty="0"/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연산자 중복</a:t>
            </a:r>
            <a:r>
              <a:rPr lang="en-US" altLang="ko-KR" b="1" dirty="0"/>
              <a:t>, </a:t>
            </a:r>
            <a:r>
              <a:rPr lang="ko-KR" altLang="en-US" b="1" dirty="0"/>
              <a:t>상속</a:t>
            </a:r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262" y="3212976"/>
            <a:ext cx="4609931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58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3170" y="916853"/>
            <a:ext cx="8164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/>
              <a:t>클래스 상속과 이름 공간</a:t>
            </a: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/>
              <a:t>2</a:t>
            </a:r>
            <a:r>
              <a:rPr lang="ko-KR" altLang="en-US" dirty="0"/>
              <a:t>개 이상의 클래스를 상속받는 경우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두 클래스의 모든 속성</a:t>
            </a:r>
            <a:r>
              <a:rPr lang="en-US" altLang="ko-KR" dirty="0"/>
              <a:t>(</a:t>
            </a:r>
            <a:r>
              <a:rPr lang="ko-KR" altLang="en-US" dirty="0"/>
              <a:t>변수와 </a:t>
            </a:r>
            <a:r>
              <a:rPr lang="ko-KR" altLang="en-US" dirty="0" err="1"/>
              <a:t>메소드</a:t>
            </a:r>
            <a:r>
              <a:rPr lang="en-US" altLang="ko-KR" dirty="0"/>
              <a:t>)</a:t>
            </a:r>
            <a:r>
              <a:rPr lang="ko-KR" altLang="en-US" dirty="0"/>
              <a:t>을 전달받음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연산자 중복</a:t>
            </a:r>
            <a:r>
              <a:rPr lang="en-US" altLang="ko-KR" b="1" dirty="0"/>
              <a:t>, </a:t>
            </a:r>
            <a:r>
              <a:rPr lang="ko-KR" altLang="en-US" b="1" dirty="0"/>
              <a:t>상속</a:t>
            </a:r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1861073"/>
            <a:ext cx="5133381" cy="3139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864" y="3717032"/>
            <a:ext cx="5559438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611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3170" y="916854"/>
            <a:ext cx="8437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/>
              <a:t>오버로딩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연산자 중복</a:t>
            </a:r>
            <a:r>
              <a:rPr lang="en-US" altLang="ko-KR" b="1" dirty="0"/>
              <a:t>, </a:t>
            </a:r>
            <a:r>
              <a:rPr lang="ko-KR" altLang="en-US" b="1" dirty="0"/>
              <a:t>상속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717355" y="1412776"/>
            <a:ext cx="4464496" cy="504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class A: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</a:t>
            </a:r>
            <a:r>
              <a:rPr lang="en-US" altLang="ko-KR" dirty="0" err="1">
                <a:solidFill>
                  <a:schemeClr val="tx1"/>
                </a:solidFill>
              </a:rPr>
              <a:t>def</a:t>
            </a:r>
            <a:r>
              <a:rPr lang="en-US" altLang="ko-KR" dirty="0">
                <a:solidFill>
                  <a:schemeClr val="tx1"/>
                </a:solidFill>
              </a:rPr>
              <a:t> method(self):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print("A")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class B(A):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</a:t>
            </a:r>
            <a:r>
              <a:rPr lang="en-US" altLang="ko-KR" dirty="0" err="1">
                <a:solidFill>
                  <a:schemeClr val="tx1"/>
                </a:solidFill>
              </a:rPr>
              <a:t>def</a:t>
            </a:r>
            <a:r>
              <a:rPr lang="en-US" altLang="ko-KR" dirty="0">
                <a:solidFill>
                  <a:schemeClr val="tx1"/>
                </a:solidFill>
              </a:rPr>
              <a:t> method(self):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print("B")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class C(A):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</a:t>
            </a:r>
            <a:r>
              <a:rPr lang="en-US" altLang="ko-KR" dirty="0" err="1">
                <a:solidFill>
                  <a:schemeClr val="tx1"/>
                </a:solidFill>
              </a:rPr>
              <a:t>def</a:t>
            </a:r>
            <a:r>
              <a:rPr lang="en-US" altLang="ko-KR" dirty="0">
                <a:solidFill>
                  <a:schemeClr val="tx1"/>
                </a:solidFill>
              </a:rPr>
              <a:t> method(self):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print("C")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class D(B, C) 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pass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A().method()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B().method()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C().method()</a:t>
            </a:r>
          </a:p>
        </p:txBody>
      </p:sp>
    </p:spTree>
    <p:extLst>
      <p:ext uri="{BB962C8B-B14F-4D97-AF65-F5344CB8AC3E}">
        <p14:creationId xmlns:p14="http://schemas.microsoft.com/office/powerpoint/2010/main" val="193130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534400" y="6576239"/>
            <a:ext cx="21336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3170" y="916853"/>
            <a:ext cx="8437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/>
              <a:t>다중 상속</a:t>
            </a: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부모 클래스의 목록에서 가장 앞에 있는 클래스의 </a:t>
            </a:r>
            <a:r>
              <a:rPr lang="ko-KR" altLang="en-US" dirty="0" err="1"/>
              <a:t>메소드를</a:t>
            </a:r>
            <a:r>
              <a:rPr lang="ko-KR" altLang="en-US" dirty="0"/>
              <a:t> 물려주고 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761673" y="305361"/>
            <a:ext cx="542017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연산자 중복</a:t>
            </a:r>
            <a:r>
              <a:rPr lang="en-US" altLang="ko-KR" b="1" dirty="0"/>
              <a:t>, </a:t>
            </a:r>
            <a:r>
              <a:rPr lang="ko-KR" altLang="en-US" b="1" dirty="0"/>
              <a:t>상속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598600" y="1700808"/>
            <a:ext cx="4464496" cy="48245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class A: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</a:t>
            </a:r>
            <a:r>
              <a:rPr lang="en-US" altLang="ko-KR" dirty="0" err="1">
                <a:solidFill>
                  <a:schemeClr val="tx1"/>
                </a:solidFill>
              </a:rPr>
              <a:t>def</a:t>
            </a:r>
            <a:r>
              <a:rPr lang="en-US" altLang="ko-KR" dirty="0">
                <a:solidFill>
                  <a:schemeClr val="tx1"/>
                </a:solidFill>
              </a:rPr>
              <a:t> method(self):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print("A")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class B(A):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</a:t>
            </a:r>
            <a:r>
              <a:rPr lang="en-US" altLang="ko-KR" dirty="0" err="1">
                <a:solidFill>
                  <a:schemeClr val="tx1"/>
                </a:solidFill>
              </a:rPr>
              <a:t>def</a:t>
            </a:r>
            <a:r>
              <a:rPr lang="en-US" altLang="ko-KR" dirty="0">
                <a:solidFill>
                  <a:schemeClr val="tx1"/>
                </a:solidFill>
              </a:rPr>
              <a:t> method(self):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print("B")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class C(A):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</a:t>
            </a:r>
            <a:r>
              <a:rPr lang="en-US" altLang="ko-KR" dirty="0" err="1">
                <a:solidFill>
                  <a:schemeClr val="tx1"/>
                </a:solidFill>
              </a:rPr>
              <a:t>def</a:t>
            </a:r>
            <a:r>
              <a:rPr lang="en-US" altLang="ko-KR" dirty="0">
                <a:solidFill>
                  <a:schemeClr val="tx1"/>
                </a:solidFill>
              </a:rPr>
              <a:t> method(self):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print("C")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class D(B, C) 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pass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obj</a:t>
            </a:r>
            <a:r>
              <a:rPr lang="en-US" altLang="ko-KR" dirty="0">
                <a:solidFill>
                  <a:schemeClr val="tx1"/>
                </a:solidFill>
              </a:rPr>
              <a:t> = D()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obj.method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24698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8665</Words>
  <Application>Microsoft Office PowerPoint</Application>
  <PresentationFormat>와이드스크린</PresentationFormat>
  <Paragraphs>1633</Paragraphs>
  <Slides>150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150</vt:i4>
      </vt:variant>
    </vt:vector>
  </HeadingPairs>
  <TitlesOfParts>
    <vt:vector size="159" baseType="lpstr">
      <vt:lpstr>@산돌퍼즐Bk</vt:lpstr>
      <vt:lpstr>JBold</vt:lpstr>
      <vt:lpstr>돋움</vt:lpstr>
      <vt:lpstr>돋움체</vt:lpstr>
      <vt:lpstr>맑은 고딕</vt:lpstr>
      <vt:lpstr>Arial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집합 자료형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student</dc:creator>
  <cp:lastModifiedBy>student</cp:lastModifiedBy>
  <cp:revision>6</cp:revision>
  <dcterms:created xsi:type="dcterms:W3CDTF">2019-12-11T23:16:14Z</dcterms:created>
  <dcterms:modified xsi:type="dcterms:W3CDTF">2019-12-12T02:26:08Z</dcterms:modified>
</cp:coreProperties>
</file>